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9" r:id="rId13"/>
    <p:sldId id="270" r:id="rId14"/>
    <p:sldId id="271" r:id="rId15"/>
    <p:sldId id="277" r:id="rId16"/>
  </p:sldIdLst>
  <p:sldSz cx="9144000" cy="6858000" type="screen4x3"/>
  <p:notesSz cx="666273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400"/>
    <a:srgbClr val="F5D033"/>
    <a:srgbClr val="999999"/>
    <a:srgbClr val="1F39A9"/>
    <a:srgbClr val="F2C400"/>
    <a:srgbClr val="FACA00"/>
    <a:srgbClr val="1D4575"/>
    <a:srgbClr val="FFCC00"/>
    <a:srgbClr val="F7BE1D"/>
    <a:srgbClr val="E2A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327" autoAdjust="0"/>
  </p:normalViewPr>
  <p:slideViewPr>
    <p:cSldViewPr>
      <p:cViewPr>
        <p:scale>
          <a:sx n="100" d="100"/>
          <a:sy n="100" d="100"/>
        </p:scale>
        <p:origin x="-30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3CEAE-0BE1-49EA-828C-26EC0EC2B51B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9C6B9-6842-4274-993D-8BDE955102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C6B9-6842-4274-993D-8BDE9551021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0D05-F6FC-43BC-BCF6-B4A5BFEAB804}" type="datetimeFigureOut">
              <a:rPr lang="fr-FR" smtClean="0"/>
              <a:pPr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B8DF-FBB8-4AC0-AD7D-D92288FC2F6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 b="8861"/>
          <a:stretch>
            <a:fillRect/>
          </a:stretch>
        </p:blipFill>
        <p:spPr bwMode="auto">
          <a:xfrm>
            <a:off x="4588131" y="188640"/>
            <a:ext cx="452037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t="2524"/>
          <a:stretch>
            <a:fillRect/>
          </a:stretch>
        </p:blipFill>
        <p:spPr bwMode="auto">
          <a:xfrm>
            <a:off x="0" y="4077072"/>
            <a:ext cx="91440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105490"/>
            <a:ext cx="9180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baseline="30000" dirty="0" smtClean="0">
                <a:solidFill>
                  <a:schemeClr val="bg1"/>
                </a:solidFill>
              </a:rPr>
              <a:t>SOLUTIONS POUR L’EMPLOI ET LES RESSOURCES HUMAINES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18439" name="Picture 7" descr="Q:\Service Communication\Logo\GroupeLeader\Logo_GL_20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5437"/>
            <a:ext cx="3024336" cy="1441835"/>
          </a:xfrm>
          <a:prstGeom prst="rect">
            <a:avLst/>
          </a:prstGeom>
          <a:noFill/>
        </p:spPr>
      </p:pic>
      <p:pic>
        <p:nvPicPr>
          <p:cNvPr id="18440" name="Picture 8" descr="Q:\Service Communication\Phototèque\Photos\IMAGES 2010-2011\BUSINESS\shutterstock_59243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36712"/>
            <a:ext cx="1872208" cy="2158511"/>
          </a:xfrm>
          <a:prstGeom prst="roundRect">
            <a:avLst/>
          </a:prstGeom>
          <a:noFill/>
          <a:ln w="12700">
            <a:solidFill>
              <a:srgbClr val="E7C400"/>
            </a:solidFill>
          </a:ln>
        </p:spPr>
      </p:pic>
      <p:pic>
        <p:nvPicPr>
          <p:cNvPr id="18441" name="Picture 9" descr="Q:\Service Communication\Phototèque\Photos\IMAGES 2010-2011\BUSINESS\shutterstock_32023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708920"/>
            <a:ext cx="2052381" cy="1368152"/>
          </a:xfrm>
          <a:prstGeom prst="roundRect">
            <a:avLst/>
          </a:prstGeom>
          <a:noFill/>
          <a:ln>
            <a:solidFill>
              <a:srgbClr val="E7C400"/>
            </a:solidFill>
          </a:ln>
        </p:spPr>
      </p:pic>
      <p:pic>
        <p:nvPicPr>
          <p:cNvPr id="18442" name="Picture 10" descr="Q:\Service Communication\Phototèque\Photos\IMAGES 2010-2011\BUSINESS\shutterstock_476394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268760"/>
            <a:ext cx="1800200" cy="1230724"/>
          </a:xfrm>
          <a:prstGeom prst="roundRect">
            <a:avLst/>
          </a:prstGeom>
          <a:noFill/>
          <a:ln>
            <a:solidFill>
              <a:srgbClr val="E7C4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07504" y="1920091"/>
            <a:ext cx="3384376" cy="1940957"/>
          </a:xfrm>
          <a:prstGeom prst="roundRect">
            <a:avLst/>
          </a:prstGeom>
          <a:ln w="19050">
            <a:solidFill>
              <a:srgbClr val="E7C4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E7C400"/>
                </a:solidFill>
              </a:rPr>
              <a:t>SOLUTIONS RECRUTEMENT</a:t>
            </a:r>
          </a:p>
          <a:p>
            <a:pPr>
              <a:buFont typeface="Wingdings" pitchFamily="2" charset="2"/>
              <a:buChar char="ü"/>
            </a:pPr>
            <a:endParaRPr lang="fr-FR" sz="1200" dirty="0" smtClean="0">
              <a:solidFill>
                <a:srgbClr val="999999"/>
              </a:solidFill>
            </a:endParaRPr>
          </a:p>
          <a:p>
            <a:r>
              <a:rPr lang="fr-FR" sz="1400" b="1" i="1" dirty="0" smtClean="0">
                <a:solidFill>
                  <a:srgbClr val="999999"/>
                </a:solidFill>
              </a:rPr>
              <a:t>Prise en charge du recrutement de vos collaborateurs</a:t>
            </a:r>
          </a:p>
          <a:p>
            <a:pPr>
              <a:buFont typeface="Wingdings" pitchFamily="2" charset="2"/>
              <a:buChar char="ü"/>
            </a:pPr>
            <a:endParaRPr lang="fr-FR" sz="1200" dirty="0" smtClean="0">
              <a:solidFill>
                <a:srgbClr val="9999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E7C4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Recrutement en CDI et CDD,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Evaluation de candidats,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Approche directe.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126876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E7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 RECRUTEMENT ET CONSEIL RH</a:t>
            </a:r>
          </a:p>
          <a:p>
            <a:pPr algn="ctr"/>
            <a:endParaRPr lang="fr-FR" sz="2000" dirty="0">
              <a:solidFill>
                <a:srgbClr val="99999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71800" y="3284984"/>
            <a:ext cx="3923928" cy="2077164"/>
          </a:xfrm>
          <a:prstGeom prst="roundRect">
            <a:avLst/>
          </a:prstGeom>
          <a:ln>
            <a:solidFill>
              <a:srgbClr val="99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E7C400"/>
                </a:solidFill>
              </a:rPr>
              <a:t>SOLUTIONS GESTION R.H.</a:t>
            </a:r>
          </a:p>
          <a:p>
            <a:endParaRPr lang="fr-FR" sz="1200" dirty="0" smtClean="0">
              <a:solidFill>
                <a:srgbClr val="999999"/>
              </a:solidFill>
            </a:endParaRPr>
          </a:p>
          <a:p>
            <a:r>
              <a:rPr lang="fr-FR" sz="1400" b="1" i="1" dirty="0" smtClean="0">
                <a:solidFill>
                  <a:srgbClr val="999999"/>
                </a:solidFill>
              </a:rPr>
              <a:t>Accompagnement du développement de votre entreprise</a:t>
            </a:r>
          </a:p>
          <a:p>
            <a:endParaRPr lang="fr-FR" sz="1200" dirty="0" smtClean="0">
              <a:solidFill>
                <a:srgbClr val="9999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Conseils juridiques sociales et réglementaires,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Bilans de compétences et professionnels,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Diagnostic d’employabilité ,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Accompagnement à l’évolution et au changement.</a:t>
            </a:r>
          </a:p>
        </p:txBody>
      </p:sp>
      <p:pic>
        <p:nvPicPr>
          <p:cNvPr id="3074" name="Picture 2" descr="Q:\Service Communication\Phototèque\Photos\IMAGES 2013\BUSINESS\329649_training_roo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116247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Q:\Service Communication\Logo\Experh\Experh.jpg"/>
          <p:cNvPicPr>
            <a:picLocks noChangeAspect="1" noChangeArrowheads="1"/>
          </p:cNvPicPr>
          <p:nvPr/>
        </p:nvPicPr>
        <p:blipFill>
          <a:blip r:embed="rId3" cstate="print"/>
          <a:srcRect l="1302" t="15807" b="26236"/>
          <a:stretch>
            <a:fillRect/>
          </a:stretch>
        </p:blipFill>
        <p:spPr bwMode="auto">
          <a:xfrm>
            <a:off x="3563888" y="2033476"/>
            <a:ext cx="1800200" cy="747452"/>
          </a:xfrm>
          <a:prstGeom prst="rect">
            <a:avLst/>
          </a:prstGeom>
          <a:noFill/>
        </p:spPr>
      </p:pic>
      <p:pic>
        <p:nvPicPr>
          <p:cNvPr id="2052" name="Picture 4" descr="C:\Documents and Settings\janger\Bureau\Sans titre-1.jpg"/>
          <p:cNvPicPr>
            <a:picLocks noChangeAspect="1" noChangeArrowheads="1"/>
          </p:cNvPicPr>
          <p:nvPr/>
        </p:nvPicPr>
        <p:blipFill>
          <a:blip r:embed="rId4" cstate="print"/>
          <a:srcRect t="16837" r="336" b="78449"/>
          <a:stretch>
            <a:fillRect/>
          </a:stretch>
        </p:blipFill>
        <p:spPr bwMode="auto">
          <a:xfrm>
            <a:off x="0" y="5445224"/>
            <a:ext cx="9144000" cy="57606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5436096" y="1772816"/>
            <a:ext cx="3528392" cy="1975009"/>
          </a:xfrm>
          <a:prstGeom prst="roundRect">
            <a:avLst/>
          </a:prstGeom>
          <a:ln>
            <a:solidFill>
              <a:srgbClr val="E7C4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E7C400"/>
                </a:solidFill>
              </a:rPr>
              <a:t>SOLUTIONS OUTPLACEMENT</a:t>
            </a:r>
          </a:p>
          <a:p>
            <a:endParaRPr lang="fr-FR" sz="1600" b="1" dirty="0" smtClean="0">
              <a:solidFill>
                <a:srgbClr val="FACA00"/>
              </a:solidFill>
            </a:endParaRPr>
          </a:p>
          <a:p>
            <a:r>
              <a:rPr lang="fr-FR" sz="1400" b="1" i="1" dirty="0" smtClean="0">
                <a:solidFill>
                  <a:srgbClr val="999999"/>
                </a:solidFill>
              </a:rPr>
              <a:t>Une expertise pour vos reclassements</a:t>
            </a:r>
          </a:p>
          <a:p>
            <a:endParaRPr lang="fr-FR" sz="1600" b="1" dirty="0" smtClean="0">
              <a:solidFill>
                <a:srgbClr val="FACA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200" b="1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Plan de sauvegarde de retour à l’emploi,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Accompagnement individuel et collectif  </a:t>
            </a:r>
          </a:p>
          <a:p>
            <a:r>
              <a:rPr lang="fr-FR" sz="1200" dirty="0" smtClean="0">
                <a:solidFill>
                  <a:srgbClr val="999999"/>
                </a:solidFill>
              </a:rPr>
              <a:t>    dans la recherche d’emploi.</a:t>
            </a:r>
          </a:p>
          <a:p>
            <a:endParaRPr lang="fr-FR" sz="1200" dirty="0" smtClean="0">
              <a:solidFill>
                <a:srgbClr val="999999"/>
              </a:solidFill>
            </a:endParaRPr>
          </a:p>
        </p:txBody>
      </p:sp>
      <p:pic>
        <p:nvPicPr>
          <p:cNvPr id="1026" name="Picture 2" descr="C:\Documents and Settings\janger\Bureau\Masque fond jaune.jpg"/>
          <p:cNvPicPr>
            <a:picLocks noChangeAspect="1" noChangeArrowheads="1"/>
          </p:cNvPicPr>
          <p:nvPr/>
        </p:nvPicPr>
        <p:blipFill>
          <a:blip r:embed="rId5" cstate="print"/>
          <a:srcRect t="4041" r="6" b="85183"/>
          <a:stretch>
            <a:fillRect/>
          </a:stretch>
        </p:blipFill>
        <p:spPr bwMode="auto">
          <a:xfrm>
            <a:off x="0" y="-27384"/>
            <a:ext cx="9144000" cy="122413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7504" y="404664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SOLUTIONS RESSOURCES HUMAINES</a:t>
            </a: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 </a:t>
            </a:r>
            <a:endParaRPr lang="fr-FR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730" t="47447" r="34782"/>
          <a:stretch>
            <a:fillRect/>
          </a:stretch>
        </p:blipFill>
        <p:spPr bwMode="auto">
          <a:xfrm>
            <a:off x="0" y="2088629"/>
            <a:ext cx="7380312" cy="119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Q:\Service Communication\Logo\FormaLead\Logo_FormaLead copier pour web.jpg"/>
          <p:cNvPicPr>
            <a:picLocks noChangeAspect="1" noChangeArrowheads="1"/>
          </p:cNvPicPr>
          <p:nvPr/>
        </p:nvPicPr>
        <p:blipFill>
          <a:blip r:embed="rId3" cstate="print"/>
          <a:srcRect l="4132"/>
          <a:stretch>
            <a:fillRect/>
          </a:stretch>
        </p:blipFill>
        <p:spPr bwMode="auto">
          <a:xfrm>
            <a:off x="7380312" y="1845444"/>
            <a:ext cx="1656184" cy="1727572"/>
          </a:xfrm>
          <a:prstGeom prst="rect">
            <a:avLst/>
          </a:prstGeom>
          <a:noFill/>
        </p:spPr>
      </p:pic>
      <p:pic>
        <p:nvPicPr>
          <p:cNvPr id="14342" name="Picture 6" descr="Q:\Service Communication\Phototèque\Photos\IMAGES 2013\DIVERS\1024966_-environment_concept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93" y="3861048"/>
            <a:ext cx="1593887" cy="212518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91680" y="3212976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aseline="30000" dirty="0" smtClean="0">
                <a:solidFill>
                  <a:srgbClr val="999999"/>
                </a:solidFill>
                <a:latin typeface="+mj-lt"/>
              </a:rPr>
              <a:t>Des solutions flexibles et personnalisées dans les domaines de la Qualité, la Sécurité, l’Hygiène et l’Environnement.</a:t>
            </a:r>
          </a:p>
          <a:p>
            <a:endParaRPr lang="fr-FR" sz="2000" baseline="30000" dirty="0" smtClean="0">
              <a:solidFill>
                <a:srgbClr val="999999"/>
              </a:solidFill>
              <a:latin typeface="+mj-lt"/>
            </a:endParaRPr>
          </a:p>
          <a:p>
            <a:r>
              <a:rPr lang="fr-FR" sz="2000" baseline="30000" dirty="0" smtClean="0">
                <a:solidFill>
                  <a:srgbClr val="999999"/>
                </a:solidFill>
                <a:latin typeface="+mj-lt"/>
              </a:rPr>
              <a:t>En apportant des solutions concrètes, nous construisons avec vous le développement durable de votre entreprise.</a:t>
            </a:r>
          </a:p>
          <a:p>
            <a:endParaRPr lang="fr-FR" sz="800" b="1" baseline="30000" dirty="0" smtClean="0">
              <a:solidFill>
                <a:srgbClr val="FFC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1348026"/>
            <a:ext cx="91440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E7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 CONSEIL &amp; EXPERTISE</a:t>
            </a:r>
          </a:p>
          <a:p>
            <a:pPr algn="ctr"/>
            <a:r>
              <a:rPr lang="fr-FR" sz="2000" b="1" dirty="0" smtClean="0">
                <a:solidFill>
                  <a:srgbClr val="999999"/>
                </a:solidFill>
              </a:rPr>
              <a:t>Qualité, Sécurité, Hygiène, Environnement, Développement Durable </a:t>
            </a:r>
            <a:endParaRPr lang="fr-FR" sz="2000" b="1" dirty="0">
              <a:solidFill>
                <a:srgbClr val="999999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979712" y="4509120"/>
            <a:ext cx="5400600" cy="1656184"/>
          </a:xfrm>
          <a:prstGeom prst="roundRect">
            <a:avLst/>
          </a:prstGeom>
          <a:solidFill>
            <a:srgbClr val="999999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2051720" y="4623519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aseline="30000" dirty="0" smtClean="0">
                <a:solidFill>
                  <a:schemeClr val="bg1"/>
                </a:solidFill>
              </a:rPr>
              <a:t>Principaux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baseline="30000" dirty="0" smtClean="0">
                <a:solidFill>
                  <a:schemeClr val="bg1"/>
                </a:solidFill>
              </a:rPr>
              <a:t>domaines d’actions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776" y="5057115"/>
            <a:ext cx="1872208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baseline="30000" dirty="0" smtClean="0">
                <a:solidFill>
                  <a:schemeClr val="bg1"/>
                </a:solidFill>
              </a:rPr>
              <a:t>Q.S.H.E.</a:t>
            </a:r>
          </a:p>
          <a:p>
            <a:pPr algn="ctr"/>
            <a:r>
              <a:rPr lang="fr-FR" sz="2400" b="1" baseline="30000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fr-FR" sz="2400" b="1" baseline="30000" dirty="0" smtClean="0">
                <a:solidFill>
                  <a:schemeClr val="bg1"/>
                </a:solidFill>
              </a:rPr>
              <a:t>DÉVELOPPEMENT</a:t>
            </a:r>
          </a:p>
          <a:p>
            <a:pPr algn="ctr"/>
            <a:r>
              <a:rPr lang="fr-FR" sz="2000" b="1" baseline="30000" dirty="0" smtClean="0">
                <a:solidFill>
                  <a:schemeClr val="bg1"/>
                </a:solidFill>
              </a:rPr>
              <a:t>DURABLE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4048" y="4797152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aseline="30000" dirty="0" smtClean="0">
                <a:solidFill>
                  <a:schemeClr val="bg1"/>
                </a:solidFill>
              </a:rPr>
              <a:t>Etude réglementaire</a:t>
            </a:r>
          </a:p>
          <a:p>
            <a:r>
              <a:rPr lang="fr-FR" sz="2000" baseline="30000" dirty="0" smtClean="0">
                <a:solidFill>
                  <a:schemeClr val="bg1"/>
                </a:solidFill>
              </a:rPr>
              <a:t>Conseils théoriques</a:t>
            </a:r>
          </a:p>
          <a:p>
            <a:r>
              <a:rPr lang="fr-FR" sz="2000" baseline="30000" dirty="0" smtClean="0">
                <a:solidFill>
                  <a:schemeClr val="bg1"/>
                </a:solidFill>
              </a:rPr>
              <a:t>Audit et plans d’actions</a:t>
            </a:r>
          </a:p>
          <a:p>
            <a:r>
              <a:rPr lang="fr-FR" sz="2000" baseline="30000" dirty="0" smtClean="0">
                <a:solidFill>
                  <a:schemeClr val="bg1"/>
                </a:solidFill>
              </a:rPr>
              <a:t>Accompagnement et Formation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04239" y="5545881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aseline="30000" dirty="0" smtClean="0">
                <a:solidFill>
                  <a:schemeClr val="bg1"/>
                </a:solidFill>
              </a:rPr>
              <a:t>Mise en place de norme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7" name="Picture 2" descr="C:\Documents and Settings\janger\Bureau\Masque fond jaune.jpg"/>
          <p:cNvPicPr>
            <a:picLocks noChangeAspect="1" noChangeArrowheads="1"/>
          </p:cNvPicPr>
          <p:nvPr/>
        </p:nvPicPr>
        <p:blipFill>
          <a:blip r:embed="rId5" cstate="print"/>
          <a:srcRect t="4041" r="6" b="85183"/>
          <a:stretch>
            <a:fillRect/>
          </a:stretch>
        </p:blipFill>
        <p:spPr bwMode="auto">
          <a:xfrm>
            <a:off x="0" y="-27384"/>
            <a:ext cx="9144000" cy="122413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07504" y="404664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SOLUTIONS RESSOURCES HUMAINES</a:t>
            </a: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 </a:t>
            </a:r>
            <a:endParaRPr lang="fr-FR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19381"/>
          <a:stretch>
            <a:fillRect/>
          </a:stretch>
        </p:blipFill>
        <p:spPr bwMode="auto">
          <a:xfrm>
            <a:off x="179512" y="1412776"/>
            <a:ext cx="41044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Q:\Service Communication\Phototèque\Photos\IMAGES 2010-2011\BUSINESS\shutterstock_46803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34235"/>
            <a:ext cx="2160240" cy="150287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E7C4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07504" y="417825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RESPONSABILITÉ SOCIÉTALE</a:t>
            </a: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 </a:t>
            </a:r>
            <a:endParaRPr lang="fr-FR" sz="38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0619"/>
          <a:stretch>
            <a:fillRect/>
          </a:stretch>
        </p:blipFill>
        <p:spPr bwMode="auto">
          <a:xfrm>
            <a:off x="128913" y="5013176"/>
            <a:ext cx="98670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35896" y="2411784"/>
            <a:ext cx="5364088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baseline="30000" dirty="0" smtClean="0">
                <a:solidFill>
                  <a:srgbClr val="E7C400"/>
                </a:solidFill>
              </a:rPr>
              <a:t>Emploi : </a:t>
            </a:r>
            <a:r>
              <a:rPr lang="fr-FR" baseline="30000" dirty="0" smtClean="0">
                <a:solidFill>
                  <a:srgbClr val="999999"/>
                </a:solidFill>
              </a:rPr>
              <a:t>trouver du travail à des personnes qui n’en ont pas et les</a:t>
            </a:r>
            <a:r>
              <a:rPr lang="fr-FR" dirty="0" smtClean="0">
                <a:solidFill>
                  <a:srgbClr val="999999"/>
                </a:solidFill>
              </a:rPr>
              <a:t> </a:t>
            </a:r>
            <a:r>
              <a:rPr lang="fr-FR" baseline="30000" dirty="0" smtClean="0">
                <a:solidFill>
                  <a:srgbClr val="999999"/>
                </a:solidFill>
              </a:rPr>
              <a:t>accompagner,</a:t>
            </a:r>
          </a:p>
          <a:p>
            <a:endParaRPr lang="fr-FR" sz="1000" dirty="0" smtClean="0">
              <a:solidFill>
                <a:srgbClr val="E7C400"/>
              </a:solidFill>
            </a:endParaRPr>
          </a:p>
          <a:p>
            <a:r>
              <a:rPr lang="fr-FR" sz="2000" b="1" baseline="30000" dirty="0" smtClean="0">
                <a:solidFill>
                  <a:srgbClr val="E7C400"/>
                </a:solidFill>
              </a:rPr>
              <a:t>Ressources Humaines : </a:t>
            </a:r>
            <a:r>
              <a:rPr lang="fr-FR" baseline="30000" dirty="0" smtClean="0">
                <a:solidFill>
                  <a:srgbClr val="999999"/>
                </a:solidFill>
              </a:rPr>
              <a:t>mettre en œuvre des pratiques qui garantissent l’équité sociale et le développement professionnel des salariés,</a:t>
            </a:r>
          </a:p>
          <a:p>
            <a:endParaRPr lang="fr-FR" sz="1000" dirty="0" smtClean="0">
              <a:solidFill>
                <a:srgbClr val="E7C400"/>
              </a:solidFill>
            </a:endParaRPr>
          </a:p>
          <a:p>
            <a:r>
              <a:rPr lang="fr-FR" sz="2000" b="1" baseline="30000" dirty="0" smtClean="0">
                <a:solidFill>
                  <a:srgbClr val="E7C400"/>
                </a:solidFill>
              </a:rPr>
              <a:t>Qualité : </a:t>
            </a:r>
            <a:r>
              <a:rPr lang="fr-FR" baseline="30000" dirty="0" smtClean="0">
                <a:solidFill>
                  <a:srgbClr val="999999"/>
                </a:solidFill>
              </a:rPr>
              <a:t>assurer des prestations de service répondant aux attentes de nos partenaires,</a:t>
            </a:r>
          </a:p>
          <a:p>
            <a:endParaRPr lang="fr-FR" sz="1000" dirty="0" smtClean="0">
              <a:solidFill>
                <a:srgbClr val="999999"/>
              </a:solidFill>
            </a:endParaRPr>
          </a:p>
          <a:p>
            <a:r>
              <a:rPr lang="fr-FR" sz="2000" b="1" baseline="30000" dirty="0" smtClean="0">
                <a:solidFill>
                  <a:srgbClr val="E7C400"/>
                </a:solidFill>
              </a:rPr>
              <a:t>Prévention : </a:t>
            </a:r>
            <a:r>
              <a:rPr lang="fr-FR" baseline="30000" dirty="0" smtClean="0">
                <a:solidFill>
                  <a:srgbClr val="999999"/>
                </a:solidFill>
              </a:rPr>
              <a:t>préserver la santé et la sécurité au travail,</a:t>
            </a:r>
          </a:p>
          <a:p>
            <a:endParaRPr lang="fr-FR" sz="1000" dirty="0" smtClean="0">
              <a:solidFill>
                <a:srgbClr val="999999"/>
              </a:solidFill>
            </a:endParaRPr>
          </a:p>
          <a:p>
            <a:r>
              <a:rPr lang="fr-FR" sz="2000" b="1" baseline="30000" dirty="0" smtClean="0">
                <a:solidFill>
                  <a:srgbClr val="E7C400"/>
                </a:solidFill>
              </a:rPr>
              <a:t>Relations fournisseurs : </a:t>
            </a:r>
            <a:r>
              <a:rPr lang="fr-FR" baseline="30000" dirty="0" smtClean="0">
                <a:solidFill>
                  <a:srgbClr val="999999"/>
                </a:solidFill>
              </a:rPr>
              <a:t>impliquer nos fournisseurs dans nos engagements sociaux et environnementaux,</a:t>
            </a:r>
          </a:p>
          <a:p>
            <a:endParaRPr lang="fr-FR" sz="1000" dirty="0" smtClean="0">
              <a:solidFill>
                <a:srgbClr val="999999"/>
              </a:solidFill>
            </a:endParaRPr>
          </a:p>
          <a:p>
            <a:r>
              <a:rPr lang="fr-FR" sz="2000" b="1" baseline="30000" dirty="0" smtClean="0">
                <a:solidFill>
                  <a:srgbClr val="E7C400"/>
                </a:solidFill>
              </a:rPr>
              <a:t>Éthique commerciale : </a:t>
            </a:r>
            <a:r>
              <a:rPr lang="fr-FR" baseline="30000" dirty="0" smtClean="0">
                <a:solidFill>
                  <a:srgbClr val="999999"/>
                </a:solidFill>
              </a:rPr>
              <a:t>accompagner le développement de nos prestations de manière éthique et dans une relation gagnant / gagnant,</a:t>
            </a:r>
          </a:p>
          <a:p>
            <a:endParaRPr lang="fr-FR" sz="1000" dirty="0" smtClean="0">
              <a:solidFill>
                <a:srgbClr val="999999"/>
              </a:solidFill>
            </a:endParaRPr>
          </a:p>
          <a:p>
            <a:r>
              <a:rPr lang="fr-FR" sz="2000" b="1" baseline="30000" dirty="0" smtClean="0">
                <a:solidFill>
                  <a:srgbClr val="E7C400"/>
                </a:solidFill>
              </a:rPr>
              <a:t>Développement et ancrage territorial : </a:t>
            </a:r>
            <a:r>
              <a:rPr lang="fr-FR" baseline="30000" dirty="0" smtClean="0">
                <a:solidFill>
                  <a:srgbClr val="999999"/>
                </a:solidFill>
              </a:rPr>
              <a:t>contribuer au développement durable des régions où le Groupe Leader est présent en partageant nos engagements et notre expérience dans le domaine du développement durable.</a:t>
            </a:r>
            <a:r>
              <a:rPr lang="fr-FR" dirty="0" smtClean="0">
                <a:solidFill>
                  <a:srgbClr val="999999"/>
                </a:solidFill>
              </a:rPr>
              <a:t> </a:t>
            </a:r>
          </a:p>
          <a:p>
            <a:endParaRPr lang="fr-FR" dirty="0" smtClean="0">
              <a:solidFill>
                <a:srgbClr val="999999"/>
              </a:solidFill>
            </a:endParaRPr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60032" y="1484784"/>
            <a:ext cx="3232488" cy="543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baseline="30000" dirty="0" smtClean="0">
                <a:solidFill>
                  <a:srgbClr val="999999"/>
                </a:solidFill>
              </a:rPr>
              <a:t>Nos </a:t>
            </a:r>
            <a:r>
              <a:rPr lang="fr-FR" sz="4400" b="1" baseline="30000" dirty="0" smtClean="0">
                <a:solidFill>
                  <a:srgbClr val="E7C400"/>
                </a:solidFill>
              </a:rPr>
              <a:t>7</a:t>
            </a:r>
            <a:r>
              <a:rPr lang="fr-FR" sz="4400" b="1" baseline="30000" dirty="0" smtClean="0">
                <a:solidFill>
                  <a:srgbClr val="999999"/>
                </a:solidFill>
              </a:rPr>
              <a:t> engagements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608" y="5229200"/>
            <a:ext cx="23318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500" dirty="0" smtClean="0">
                <a:solidFill>
                  <a:srgbClr val="999999"/>
                </a:solidFill>
              </a:rPr>
              <a:t>Consultez notre rapport sur</a:t>
            </a:r>
          </a:p>
          <a:p>
            <a:pPr algn="ctr"/>
            <a:r>
              <a:rPr lang="fr-FR" sz="1500" dirty="0" smtClean="0">
                <a:solidFill>
                  <a:srgbClr val="999999"/>
                </a:solidFill>
              </a:rPr>
              <a:t> </a:t>
            </a:r>
            <a:r>
              <a:rPr lang="fr-FR" sz="1500" b="1" dirty="0" smtClean="0">
                <a:solidFill>
                  <a:srgbClr val="E7C400"/>
                </a:solidFill>
              </a:rPr>
              <a:t>www.groupeleader.com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417825"/>
            <a:ext cx="8208912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UN RÉSEAU À VOTRE SERVICE</a:t>
            </a: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 </a:t>
            </a:r>
            <a:endParaRPr lang="fr-FR" sz="38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Documents and Settings\janger\Bureau\jhg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269" y="1340768"/>
            <a:ext cx="2458235" cy="1656184"/>
          </a:xfrm>
          <a:prstGeom prst="rect">
            <a:avLst/>
          </a:prstGeom>
          <a:noFill/>
        </p:spPr>
      </p:pic>
      <p:pic>
        <p:nvPicPr>
          <p:cNvPr id="4102" name="Picture 6" descr="C:\Documents and Settings\janger\Bureau\Sans titre-3.jpg"/>
          <p:cNvPicPr>
            <a:picLocks noChangeAspect="1" noChangeArrowheads="1"/>
          </p:cNvPicPr>
          <p:nvPr/>
        </p:nvPicPr>
        <p:blipFill>
          <a:blip r:embed="rId3" cstate="print"/>
          <a:srcRect l="2539" t="11759" r="13897" b="13949"/>
          <a:stretch>
            <a:fillRect/>
          </a:stretch>
        </p:blipFill>
        <p:spPr bwMode="auto">
          <a:xfrm>
            <a:off x="1619672" y="1221025"/>
            <a:ext cx="5040560" cy="5016287"/>
          </a:xfrm>
          <a:prstGeom prst="rect">
            <a:avLst/>
          </a:prstGeom>
          <a:noFill/>
        </p:spPr>
      </p:pic>
      <p:sp>
        <p:nvSpPr>
          <p:cNvPr id="7" name="Rectangle à coins arrondis 6"/>
          <p:cNvSpPr/>
          <p:nvPr/>
        </p:nvSpPr>
        <p:spPr>
          <a:xfrm>
            <a:off x="395536" y="1340768"/>
            <a:ext cx="1872208" cy="864096"/>
          </a:xfrm>
          <a:prstGeom prst="roundRect">
            <a:avLst/>
          </a:prstGeom>
          <a:solidFill>
            <a:srgbClr val="F5D033"/>
          </a:solidFill>
          <a:ln>
            <a:solidFill>
              <a:srgbClr val="F5D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97 agences </a:t>
            </a:r>
          </a:p>
          <a:p>
            <a:pPr algn="ctr"/>
            <a:r>
              <a:rPr lang="fr-FR" dirty="0" smtClean="0"/>
              <a:t>en France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4365104"/>
            <a:ext cx="2304256" cy="720080"/>
          </a:xfrm>
          <a:prstGeom prst="roundRect">
            <a:avLst/>
          </a:prstGeom>
          <a:solidFill>
            <a:srgbClr val="999999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 agences </a:t>
            </a:r>
          </a:p>
          <a:p>
            <a:pPr algn="ctr"/>
            <a:r>
              <a:rPr lang="fr-FR" dirty="0" smtClean="0"/>
              <a:t>au Portugal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282803"/>
            <a:ext cx="4896544" cy="631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ALSACE</a:t>
            </a:r>
            <a:r>
              <a:rPr lang="fr-FR" sz="1100" b="1" baseline="30000" dirty="0" smtClean="0">
                <a:solidFill>
                  <a:srgbClr val="F2C400"/>
                </a:solidFill>
              </a:rPr>
              <a:t>		</a:t>
            </a:r>
            <a:r>
              <a:rPr lang="fr-FR" sz="1100" b="1" baseline="30000" dirty="0" smtClean="0"/>
              <a:t>	</a:t>
            </a:r>
          </a:p>
          <a:p>
            <a:r>
              <a:rPr lang="fr-FR" sz="1100" b="1" baseline="30000" dirty="0" smtClean="0"/>
              <a:t>STRASBOURG (67000) </a:t>
            </a:r>
          </a:p>
          <a:p>
            <a:endParaRPr lang="fr-FR" sz="1100" b="1" u="sng" baseline="30000" dirty="0" smtClean="0">
              <a:solidFill>
                <a:srgbClr val="E7C400"/>
              </a:solidFill>
            </a:endParaRP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AQUITAINE</a:t>
            </a:r>
            <a:r>
              <a:rPr lang="fr-FR" sz="1100" b="1" baseline="30000" dirty="0" smtClean="0">
                <a:solidFill>
                  <a:srgbClr val="F2C400"/>
                </a:solidFill>
              </a:rPr>
              <a:t>		</a:t>
            </a:r>
            <a:r>
              <a:rPr lang="fr-FR" sz="1100" b="1" baseline="30000" dirty="0" smtClean="0"/>
              <a:t>	</a:t>
            </a:r>
          </a:p>
          <a:p>
            <a:r>
              <a:rPr lang="fr-FR" sz="1100" b="1" baseline="30000" dirty="0" smtClean="0"/>
              <a:t>BORDEAUX (33000) -</a:t>
            </a:r>
            <a:r>
              <a:rPr lang="fr-FR" sz="1100" b="1" dirty="0" smtClean="0"/>
              <a:t>  </a:t>
            </a:r>
            <a:r>
              <a:rPr lang="fr-FR" sz="1100" b="1" baseline="30000" dirty="0" err="1" smtClean="0"/>
              <a:t>Apôle</a:t>
            </a:r>
            <a:r>
              <a:rPr lang="fr-FR" sz="1100" b="1" baseline="30000" dirty="0" smtClean="0"/>
              <a:t> </a:t>
            </a:r>
          </a:p>
          <a:p>
            <a:r>
              <a:rPr lang="fr-FR" sz="1100" b="1" baseline="30000" dirty="0" smtClean="0"/>
              <a:t>BORDEAUX FAURE (33000)  - </a:t>
            </a:r>
            <a:r>
              <a:rPr lang="fr-FR" sz="1100" b="1" baseline="30000" dirty="0" err="1" smtClean="0"/>
              <a:t>Apôle</a:t>
            </a:r>
            <a:endParaRPr lang="fr-FR" sz="1100" b="1" baseline="30000" dirty="0" smtClean="0"/>
          </a:p>
          <a:p>
            <a:r>
              <a:rPr lang="fr-FR" sz="1100" b="1" baseline="30000" dirty="0" smtClean="0"/>
              <a:t>CENON (33150) - </a:t>
            </a:r>
            <a:r>
              <a:rPr lang="fr-FR" sz="1100" b="1" baseline="30000" dirty="0" err="1" smtClean="0"/>
              <a:t>Apôle</a:t>
            </a:r>
            <a:r>
              <a:rPr lang="fr-FR" sz="1100" b="1" baseline="30000" dirty="0" smtClean="0"/>
              <a:t>        </a:t>
            </a:r>
          </a:p>
          <a:p>
            <a:r>
              <a:rPr lang="fr-FR" sz="1100" b="1" baseline="30000" dirty="0" smtClean="0"/>
              <a:t>MERIGNAC (33700)  - </a:t>
            </a:r>
            <a:r>
              <a:rPr lang="fr-FR" sz="1100" b="1" baseline="30000" dirty="0" err="1" smtClean="0"/>
              <a:t>Apôle</a:t>
            </a:r>
            <a:endParaRPr lang="fr-FR" sz="1100" b="1" baseline="30000" dirty="0" smtClean="0"/>
          </a:p>
          <a:p>
            <a:r>
              <a:rPr lang="fr-FR" sz="1100" b="1" baseline="30000" dirty="0" smtClean="0"/>
              <a:t>NONTRON (24300)  - Reflex                              </a:t>
            </a:r>
          </a:p>
          <a:p>
            <a:r>
              <a:rPr lang="fr-FR" sz="1100" b="1" baseline="30000" dirty="0" smtClean="0"/>
              <a:t>PAU (64000)  - </a:t>
            </a:r>
            <a:r>
              <a:rPr lang="fr-FR" sz="1100" b="1" baseline="30000" dirty="0" err="1" smtClean="0"/>
              <a:t>Apôle</a:t>
            </a:r>
            <a:endParaRPr lang="fr-FR" sz="1100" b="1" baseline="30000" dirty="0" smtClean="0"/>
          </a:p>
          <a:p>
            <a:r>
              <a:rPr lang="fr-FR" sz="1100" b="1" baseline="30000" dirty="0" smtClean="0"/>
              <a:t>PESSAC (33600) – </a:t>
            </a:r>
            <a:r>
              <a:rPr lang="fr-FR" sz="1100" b="1" baseline="30000" dirty="0" err="1" smtClean="0"/>
              <a:t>Apôle</a:t>
            </a:r>
            <a:endParaRPr lang="fr-FR" sz="1100" b="1" baseline="30000" dirty="0" smtClean="0"/>
          </a:p>
          <a:p>
            <a:r>
              <a:rPr lang="fr-FR" sz="1100" b="1" baseline="30000" dirty="0" smtClean="0"/>
              <a:t>PERIGUEUX (24000)  - Reflex</a:t>
            </a:r>
          </a:p>
          <a:p>
            <a:endParaRPr lang="fr-FR" sz="1100" b="1" baseline="30000" dirty="0" smtClean="0"/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BASSE-N ORMANDIE</a:t>
            </a:r>
            <a:r>
              <a:rPr lang="fr-FR" sz="1400" b="1" baseline="30000" dirty="0" smtClean="0">
                <a:solidFill>
                  <a:srgbClr val="F2C400"/>
                </a:solidFill>
              </a:rPr>
              <a:t>	</a:t>
            </a:r>
            <a:r>
              <a:rPr lang="fr-FR" sz="1100" b="1" baseline="30000" dirty="0" smtClean="0"/>
              <a:t>	</a:t>
            </a:r>
          </a:p>
          <a:p>
            <a:r>
              <a:rPr lang="fr-FR" sz="1100" b="1" baseline="30000" dirty="0" smtClean="0"/>
              <a:t>CAEN (14000)                                             	</a:t>
            </a:r>
          </a:p>
          <a:p>
            <a:r>
              <a:rPr lang="fr-FR" sz="1100" b="1" baseline="30000" dirty="0" smtClean="0"/>
              <a:t>FLERS (61100)   </a:t>
            </a:r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                                      	</a:t>
            </a: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BOURGOGNE</a:t>
            </a:r>
            <a:r>
              <a:rPr lang="fr-FR" sz="1400" b="1" baseline="30000" dirty="0" smtClean="0">
                <a:solidFill>
                  <a:srgbClr val="E7C400"/>
                </a:solidFill>
              </a:rPr>
              <a:t>	</a:t>
            </a:r>
            <a:r>
              <a:rPr lang="fr-FR" sz="1100" b="1" baseline="30000" dirty="0" smtClean="0">
                <a:solidFill>
                  <a:srgbClr val="F2C400"/>
                </a:solidFill>
              </a:rPr>
              <a:t>	</a:t>
            </a:r>
            <a:r>
              <a:rPr lang="fr-FR" sz="1100" b="1" baseline="30000" dirty="0" smtClean="0"/>
              <a:t>	</a:t>
            </a:r>
          </a:p>
          <a:p>
            <a:r>
              <a:rPr lang="fr-FR" sz="1100" b="1" baseline="30000" dirty="0" smtClean="0"/>
              <a:t>DIJON (21000)    </a:t>
            </a:r>
          </a:p>
          <a:p>
            <a:r>
              <a:rPr lang="fr-FR" sz="1100" b="1" baseline="30000" dirty="0" smtClean="0"/>
              <a:t>                                       </a:t>
            </a: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BRETAGNE</a:t>
            </a:r>
            <a:r>
              <a:rPr lang="fr-FR" sz="1100" b="1" baseline="30000" dirty="0" smtClean="0">
                <a:solidFill>
                  <a:srgbClr val="E7C400"/>
                </a:solidFill>
              </a:rPr>
              <a:t>	</a:t>
            </a:r>
            <a:r>
              <a:rPr lang="fr-FR" sz="1100" b="1" baseline="30000" dirty="0" smtClean="0">
                <a:solidFill>
                  <a:srgbClr val="F2C400"/>
                </a:solidFill>
              </a:rPr>
              <a:t>	</a:t>
            </a:r>
            <a:r>
              <a:rPr lang="fr-FR" sz="1100" b="1" baseline="30000" dirty="0" smtClean="0"/>
              <a:t>	</a:t>
            </a:r>
          </a:p>
          <a:p>
            <a:r>
              <a:rPr lang="fr-FR" sz="1100" b="1" baseline="30000" dirty="0" smtClean="0"/>
              <a:t>CAULNES (22350)</a:t>
            </a:r>
          </a:p>
          <a:p>
            <a:r>
              <a:rPr lang="fr-FR" sz="1100" b="1" baseline="30000" dirty="0" smtClean="0"/>
              <a:t>BREST (29200)                                              </a:t>
            </a:r>
          </a:p>
          <a:p>
            <a:r>
              <a:rPr lang="fr-FR" sz="1100" b="1" baseline="30000" dirty="0" smtClean="0"/>
              <a:t>LOCMINE (56500)                                  	</a:t>
            </a:r>
          </a:p>
          <a:p>
            <a:r>
              <a:rPr lang="fr-FR" sz="1100" b="1" baseline="30000" dirty="0" smtClean="0"/>
              <a:t>PONTIVY (56300)                                      	</a:t>
            </a:r>
          </a:p>
          <a:p>
            <a:r>
              <a:rPr lang="fr-FR" sz="1100" b="1" baseline="30000" dirty="0" smtClean="0"/>
              <a:t>RENNES (35000)                                      	</a:t>
            </a:r>
          </a:p>
          <a:p>
            <a:r>
              <a:rPr lang="fr-FR" sz="1100" b="1" baseline="30000" dirty="0" smtClean="0"/>
              <a:t>YFFINIAC (22120</a:t>
            </a:r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                       </a:t>
            </a: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CENTRE </a:t>
            </a:r>
            <a:r>
              <a:rPr lang="fr-FR" sz="1100" b="1" baseline="30000" dirty="0" smtClean="0">
                <a:solidFill>
                  <a:srgbClr val="F2C400"/>
                </a:solidFill>
              </a:rPr>
              <a:t>		</a:t>
            </a:r>
            <a:r>
              <a:rPr lang="fr-FR" sz="1100" b="1" baseline="30000" dirty="0" smtClean="0"/>
              <a:t>	</a:t>
            </a:r>
          </a:p>
          <a:p>
            <a:r>
              <a:rPr lang="fr-FR" sz="1100" b="1" baseline="30000" dirty="0" smtClean="0"/>
              <a:t>CHARTRES (28000)                                   	</a:t>
            </a:r>
          </a:p>
          <a:p>
            <a:r>
              <a:rPr lang="fr-FR" sz="1100" b="1" baseline="30000" dirty="0" smtClean="0"/>
              <a:t>CHATEAUNEUF (45110)                                   </a:t>
            </a:r>
          </a:p>
          <a:p>
            <a:r>
              <a:rPr lang="fr-FR" sz="1100" b="1" baseline="30000" dirty="0" smtClean="0"/>
              <a:t>ORLEANS - BTP- (45000)                                     </a:t>
            </a:r>
          </a:p>
          <a:p>
            <a:r>
              <a:rPr lang="fr-FR" sz="1100" b="1" baseline="30000" dirty="0" smtClean="0"/>
              <a:t>ORLEANS - INDUSTRIE- (45000)                    	</a:t>
            </a:r>
          </a:p>
          <a:p>
            <a:r>
              <a:rPr lang="fr-FR" sz="1100" b="1" baseline="30000" dirty="0" smtClean="0"/>
              <a:t>PITHIVIERS (45300)                                        	</a:t>
            </a:r>
          </a:p>
          <a:p>
            <a:r>
              <a:rPr lang="fr-FR" sz="1100" b="1" baseline="30000" dirty="0" smtClean="0"/>
              <a:t>SULLY SUR LOIRE (45600) </a:t>
            </a:r>
          </a:p>
          <a:p>
            <a:r>
              <a:rPr lang="fr-FR" sz="1100" b="1" baseline="30000" dirty="0" smtClean="0"/>
              <a:t>SULLY SUR LOIRE  - CEFRI (45600) </a:t>
            </a:r>
          </a:p>
          <a:p>
            <a:r>
              <a:rPr lang="fr-FR" sz="1100" b="1" baseline="30000" dirty="0" smtClean="0"/>
              <a:t>            </a:t>
            </a: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CHAMPAGNE-ARDENNES</a:t>
            </a:r>
            <a:r>
              <a:rPr lang="fr-FR" sz="1100" baseline="30000" dirty="0" smtClean="0">
                <a:solidFill>
                  <a:srgbClr val="F2C400"/>
                </a:solidFill>
              </a:rPr>
              <a:t>	</a:t>
            </a:r>
            <a:r>
              <a:rPr lang="fr-FR" sz="1100" b="1" baseline="30000" dirty="0" smtClean="0"/>
              <a:t>		</a:t>
            </a:r>
          </a:p>
          <a:p>
            <a:r>
              <a:rPr lang="fr-FR" sz="1100" b="1" baseline="30000" dirty="0" smtClean="0"/>
              <a:t>CHARLEVILLE MEZIERES (8000)</a:t>
            </a:r>
            <a:r>
              <a:rPr lang="fr-FR" sz="1400" b="1" baseline="30000" dirty="0" smtClean="0"/>
              <a:t> </a:t>
            </a:r>
          </a:p>
          <a:p>
            <a:endParaRPr lang="fr-FR" sz="1400" b="1" baseline="30000" dirty="0" smtClean="0">
              <a:solidFill>
                <a:srgbClr val="E7C400"/>
              </a:solidFill>
            </a:endParaRP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FRANCHE-COMTÉ</a:t>
            </a:r>
            <a:r>
              <a:rPr lang="fr-FR" sz="1400" b="1" baseline="30000" dirty="0" smtClean="0">
                <a:solidFill>
                  <a:srgbClr val="E7C400"/>
                </a:solidFill>
              </a:rPr>
              <a:t>	</a:t>
            </a:r>
            <a:r>
              <a:rPr lang="fr-FR" sz="1400" b="1" baseline="30000" dirty="0" smtClean="0">
                <a:solidFill>
                  <a:srgbClr val="F2C400"/>
                </a:solidFill>
              </a:rPr>
              <a:t>	</a:t>
            </a:r>
            <a:r>
              <a:rPr lang="fr-FR" sz="1400" b="1" baseline="30000" dirty="0" smtClean="0"/>
              <a:t>	</a:t>
            </a:r>
          </a:p>
          <a:p>
            <a:r>
              <a:rPr lang="fr-FR" sz="1100" b="1" baseline="30000" dirty="0" smtClean="0"/>
              <a:t>CHAMPAGNOLE (39302) </a:t>
            </a:r>
          </a:p>
          <a:p>
            <a:r>
              <a:rPr lang="fr-FR" sz="1100" b="1" baseline="30000" dirty="0" smtClean="0"/>
              <a:t>DOLE (39100)  </a:t>
            </a:r>
          </a:p>
          <a:p>
            <a:r>
              <a:rPr lang="fr-FR" sz="1100" b="1" baseline="30000" dirty="0" smtClean="0"/>
              <a:t>POLIGNY (39800)</a:t>
            </a:r>
          </a:p>
          <a:p>
            <a:endParaRPr lang="fr-FR" sz="1100" b="1" baseline="30000" dirty="0" smtClean="0">
              <a:solidFill>
                <a:srgbClr val="E7C400"/>
              </a:solidFill>
            </a:endParaRP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HAUTE-NORMANDIE</a:t>
            </a:r>
            <a:r>
              <a:rPr lang="fr-FR" sz="1100" b="1" baseline="30000" dirty="0" smtClean="0"/>
              <a:t>		</a:t>
            </a:r>
          </a:p>
          <a:p>
            <a:r>
              <a:rPr lang="fr-FR" sz="1100" b="1" baseline="30000" dirty="0" smtClean="0"/>
              <a:t>DIEPPE (76200)                               	</a:t>
            </a:r>
          </a:p>
          <a:p>
            <a:r>
              <a:rPr lang="fr-FR" sz="1100" b="1" baseline="30000" dirty="0" smtClean="0"/>
              <a:t>GRUCHET LE VALASSE (76210)   </a:t>
            </a:r>
          </a:p>
          <a:p>
            <a:r>
              <a:rPr lang="fr-FR" sz="1100" b="1" baseline="30000" dirty="0" smtClean="0"/>
              <a:t>LE HAVRE (76055)		</a:t>
            </a:r>
          </a:p>
          <a:p>
            <a:r>
              <a:rPr lang="fr-FR" sz="1100" b="1" baseline="30000" dirty="0" smtClean="0"/>
              <a:t>HARFLEUR (76700)		</a:t>
            </a:r>
          </a:p>
          <a:p>
            <a:r>
              <a:rPr lang="fr-FR" sz="1100" b="1" baseline="30000" dirty="0" smtClean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2328" y="137527"/>
            <a:ext cx="2448272" cy="7868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baseline="30000" dirty="0" smtClean="0"/>
              <a:t>LE NEUBOURG (27110)                	</a:t>
            </a:r>
          </a:p>
          <a:p>
            <a:r>
              <a:rPr lang="fr-FR" sz="1100" b="1" baseline="30000" dirty="0" smtClean="0"/>
              <a:t>LOUVIERS (27400)                       	</a:t>
            </a:r>
          </a:p>
          <a:p>
            <a:r>
              <a:rPr lang="fr-FR" sz="1100" b="1" baseline="30000" dirty="0" smtClean="0"/>
              <a:t>PACY SUR EURE (27120)               	</a:t>
            </a:r>
          </a:p>
          <a:p>
            <a:r>
              <a:rPr lang="fr-FR" sz="1100" b="1" baseline="30000" dirty="0" smtClean="0"/>
              <a:t>ROUEN (76000)</a:t>
            </a:r>
            <a:endParaRPr lang="fr-FR" sz="1100" b="1" u="sng" baseline="30000" dirty="0" smtClean="0">
              <a:solidFill>
                <a:srgbClr val="E7C400"/>
              </a:solidFill>
            </a:endParaRPr>
          </a:p>
          <a:p>
            <a:endParaRPr lang="fr-FR" sz="1400" b="1" u="sng" baseline="30000" dirty="0" smtClean="0">
              <a:solidFill>
                <a:srgbClr val="E7C400"/>
              </a:solidFill>
            </a:endParaRPr>
          </a:p>
          <a:p>
            <a:r>
              <a:rPr lang="fr-FR" sz="1400" b="1" u="sng" baseline="30000" dirty="0" err="1" smtClean="0">
                <a:solidFill>
                  <a:srgbClr val="E7C400"/>
                </a:solidFill>
              </a:rPr>
              <a:t>ILE-DE-France</a:t>
            </a:r>
            <a:endParaRPr lang="fr-FR" sz="1400" b="1" u="sng" baseline="30000" dirty="0" smtClean="0">
              <a:solidFill>
                <a:srgbClr val="E7C400"/>
              </a:solidFill>
            </a:endParaRPr>
          </a:p>
          <a:p>
            <a:r>
              <a:rPr lang="fr-FR" sz="1100" b="1" baseline="30000" dirty="0" smtClean="0"/>
              <a:t>CLICHY (92110)                           </a:t>
            </a:r>
          </a:p>
          <a:p>
            <a:r>
              <a:rPr lang="fr-FR" sz="1100" b="1" baseline="30000" dirty="0" smtClean="0"/>
              <a:t>CORBEIL ESSONNES (91100)  </a:t>
            </a:r>
          </a:p>
          <a:p>
            <a:r>
              <a:rPr lang="fr-FR" sz="1100" b="1" baseline="30000" dirty="0" smtClean="0"/>
              <a:t>FOSSES (95470)  </a:t>
            </a:r>
          </a:p>
          <a:p>
            <a:r>
              <a:rPr lang="fr-FR" sz="1100" b="1" baseline="30000" dirty="0" smtClean="0"/>
              <a:t>GOUSSAINVILLE (95190)	</a:t>
            </a:r>
          </a:p>
          <a:p>
            <a:r>
              <a:rPr lang="fr-FR" sz="1100" b="1" baseline="30000" dirty="0" smtClean="0"/>
              <a:t>MEULAN (78250)                            	</a:t>
            </a:r>
          </a:p>
          <a:p>
            <a:r>
              <a:rPr lang="fr-FR" sz="1100" b="1" baseline="30000" dirty="0" smtClean="0"/>
              <a:t>PARIS Tertiaire (75009)               	</a:t>
            </a:r>
          </a:p>
          <a:p>
            <a:r>
              <a:rPr lang="fr-FR" sz="1100" b="1" baseline="30000" dirty="0" smtClean="0"/>
              <a:t>PARIS (75009)                                	</a:t>
            </a:r>
          </a:p>
          <a:p>
            <a:r>
              <a:rPr lang="fr-FR" sz="1100" b="1" baseline="30000" dirty="0" smtClean="0"/>
              <a:t>PARIS - BTP - (75015)                     </a:t>
            </a:r>
          </a:p>
          <a:p>
            <a:r>
              <a:rPr lang="fr-FR" sz="1100" b="1" baseline="30000" dirty="0" smtClean="0"/>
              <a:t>PARIS (75019)                               	</a:t>
            </a:r>
          </a:p>
          <a:p>
            <a:r>
              <a:rPr lang="fr-FR" sz="1100" b="1" baseline="30000" dirty="0" smtClean="0"/>
              <a:t>PONTAULT-COMBAULT (77340)   	</a:t>
            </a:r>
          </a:p>
          <a:p>
            <a:r>
              <a:rPr lang="fr-FR" sz="1100" b="1" baseline="30000" dirty="0" smtClean="0"/>
              <a:t>SAINT OUEN L’AUMONE (95310) </a:t>
            </a:r>
          </a:p>
          <a:p>
            <a:endParaRPr lang="fr-FR" sz="1100" baseline="30000" dirty="0" smtClean="0"/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LANGUEDOC-ROUSSILLON</a:t>
            </a:r>
            <a:endParaRPr lang="fr-FR" sz="1100" baseline="30000" dirty="0" smtClean="0">
              <a:solidFill>
                <a:srgbClr val="E7C400"/>
              </a:solidFill>
            </a:endParaRPr>
          </a:p>
          <a:p>
            <a:r>
              <a:rPr lang="fr-FR" sz="1100" b="1" baseline="30000" dirty="0" smtClean="0"/>
              <a:t>MONTPELLIER (34000)            	</a:t>
            </a:r>
          </a:p>
          <a:p>
            <a:r>
              <a:rPr lang="fr-FR" sz="1100" b="1" baseline="30000" dirty="0" smtClean="0"/>
              <a:t>NÎMES (30900)                           </a:t>
            </a:r>
            <a:r>
              <a:rPr lang="fr-FR" sz="1100" baseline="30000" dirty="0" smtClean="0"/>
              <a:t>	</a:t>
            </a:r>
          </a:p>
          <a:p>
            <a:r>
              <a:rPr lang="fr-FR" sz="1100" b="1" baseline="30000" dirty="0" smtClean="0"/>
              <a:t>SETE (34200)                            </a:t>
            </a:r>
          </a:p>
          <a:p>
            <a:endParaRPr lang="fr-FR" sz="1100" baseline="30000" dirty="0" smtClean="0"/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LORRAINE</a:t>
            </a:r>
          </a:p>
          <a:p>
            <a:r>
              <a:rPr lang="fr-FR" sz="1100" b="1" baseline="30000" dirty="0" smtClean="0"/>
              <a:t>NANCY (54000)   </a:t>
            </a:r>
          </a:p>
          <a:p>
            <a:r>
              <a:rPr lang="fr-FR" sz="1100" b="1" baseline="30000" dirty="0" smtClean="0"/>
              <a:t>PONT A MOUSSON (54700)</a:t>
            </a:r>
          </a:p>
          <a:p>
            <a:r>
              <a:rPr lang="fr-FR" sz="1100" b="1" baseline="30000" dirty="0" smtClean="0"/>
              <a:t>SAINT DIÉ (88100)  </a:t>
            </a:r>
          </a:p>
          <a:p>
            <a:r>
              <a:rPr lang="fr-FR" sz="1100" baseline="30000" dirty="0" smtClean="0">
                <a:solidFill>
                  <a:srgbClr val="E7C400"/>
                </a:solidFill>
              </a:rPr>
              <a:t>                         	</a:t>
            </a: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MIDI-PYRENEES</a:t>
            </a:r>
          </a:p>
          <a:p>
            <a:r>
              <a:rPr lang="fr-FR" sz="1100" b="1" baseline="30000" dirty="0" smtClean="0"/>
              <a:t>TOULOUSE (31000) </a:t>
            </a:r>
          </a:p>
          <a:p>
            <a:endParaRPr lang="fr-FR" sz="1400" baseline="30000" dirty="0" smtClean="0">
              <a:solidFill>
                <a:srgbClr val="FFC000"/>
              </a:solidFill>
            </a:endParaRP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NORD-PAS-DE-CALAIS</a:t>
            </a:r>
            <a:endParaRPr lang="fr-FR" sz="1400" baseline="30000" dirty="0" smtClean="0">
              <a:solidFill>
                <a:srgbClr val="E7C400"/>
              </a:solidFill>
            </a:endParaRPr>
          </a:p>
          <a:p>
            <a:r>
              <a:rPr lang="fr-FR" sz="1100" b="1" baseline="30000" dirty="0" smtClean="0"/>
              <a:t>DUNKERQUE (59140)                                                   </a:t>
            </a:r>
          </a:p>
          <a:p>
            <a:r>
              <a:rPr lang="fr-FR" sz="1100" b="1" baseline="30000" dirty="0" smtClean="0"/>
              <a:t>HARNES (62440)                                 	</a:t>
            </a:r>
          </a:p>
          <a:p>
            <a:r>
              <a:rPr lang="fr-FR" sz="1100" b="1" baseline="30000" dirty="0" smtClean="0"/>
              <a:t>HAZEBROUCK (59190)		</a:t>
            </a:r>
          </a:p>
          <a:p>
            <a:r>
              <a:rPr lang="fr-FR" sz="1100" b="1" baseline="30000" dirty="0" smtClean="0"/>
              <a:t>LENS (62300) 		</a:t>
            </a:r>
          </a:p>
          <a:p>
            <a:r>
              <a:rPr lang="fr-FR" sz="1100" b="1" baseline="30000" dirty="0" smtClean="0"/>
              <a:t>LILLE (59000)		</a:t>
            </a:r>
          </a:p>
          <a:p>
            <a:r>
              <a:rPr lang="fr-FR" sz="1100" b="1" baseline="30000" dirty="0" smtClean="0"/>
              <a:t>MAUBEUGE (59600)		</a:t>
            </a:r>
          </a:p>
          <a:p>
            <a:r>
              <a:rPr lang="fr-FR" sz="1100" b="1" baseline="30000" dirty="0" smtClean="0"/>
              <a:t>MONS EN BAROEUL (59370)               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>
              <a:solidFill>
                <a:srgbClr val="E7C400"/>
              </a:solidFill>
            </a:endParaRP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PAYS DE LA LOIRE</a:t>
            </a:r>
            <a:r>
              <a:rPr lang="fr-FR" sz="1400" b="1" baseline="30000" dirty="0" smtClean="0">
                <a:solidFill>
                  <a:srgbClr val="E7C400"/>
                </a:solidFill>
              </a:rPr>
              <a:t>	</a:t>
            </a:r>
            <a:endParaRPr lang="fr-FR" sz="1100" b="1" baseline="30000" dirty="0" smtClean="0">
              <a:solidFill>
                <a:srgbClr val="E7C400"/>
              </a:solidFill>
            </a:endParaRPr>
          </a:p>
          <a:p>
            <a:r>
              <a:rPr lang="fr-FR" sz="1100" b="1" baseline="30000" dirty="0" smtClean="0"/>
              <a:t>LA ROCHE SUR YON (85000)	</a:t>
            </a:r>
          </a:p>
          <a:p>
            <a:r>
              <a:rPr lang="fr-FR" sz="1100" b="1" baseline="30000" dirty="0" smtClean="0"/>
              <a:t>LE MANS - BTP - (72000)</a:t>
            </a:r>
          </a:p>
          <a:p>
            <a:r>
              <a:rPr lang="fr-FR" sz="1100" b="1" baseline="30000" dirty="0" smtClean="0"/>
              <a:t>MONTAIGU (85600)		</a:t>
            </a:r>
          </a:p>
          <a:p>
            <a:r>
              <a:rPr lang="fr-FR" sz="1100" b="1" baseline="30000" dirty="0" smtClean="0"/>
              <a:t>NANTES - BTP - (44000)		</a:t>
            </a:r>
          </a:p>
          <a:p>
            <a:r>
              <a:rPr lang="fr-FR" sz="1100" b="1" baseline="30000" dirty="0" smtClean="0"/>
              <a:t>NANTES - INDUSTRIE - (44100)	</a:t>
            </a:r>
          </a:p>
          <a:p>
            <a:r>
              <a:rPr lang="fr-FR" sz="1100" b="1" baseline="30000" dirty="0" smtClean="0"/>
              <a:t>ROCHEFORT (17300)                          </a:t>
            </a:r>
          </a:p>
          <a:p>
            <a:r>
              <a:rPr lang="fr-FR" sz="1100" b="1" baseline="30000" dirty="0" smtClean="0"/>
              <a:t>SABLÉ SUR SARTHE (72300)   </a:t>
            </a:r>
          </a:p>
          <a:p>
            <a:endParaRPr lang="fr-FR" sz="1100" b="1" baseline="30000" dirty="0" smtClean="0">
              <a:solidFill>
                <a:srgbClr val="E7C400"/>
              </a:solidFill>
            </a:endParaRP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PICARDIE</a:t>
            </a:r>
            <a:endParaRPr lang="fr-FR" sz="1100" b="1" baseline="30000" dirty="0" smtClean="0">
              <a:solidFill>
                <a:srgbClr val="E7C400"/>
              </a:solidFill>
            </a:endParaRPr>
          </a:p>
          <a:p>
            <a:r>
              <a:rPr lang="fr-FR" sz="1100" b="1" baseline="30000" dirty="0" smtClean="0"/>
              <a:t>ABBEVILLE (80100)                                            	</a:t>
            </a:r>
          </a:p>
          <a:p>
            <a:r>
              <a:rPr lang="fr-FR" sz="1100" b="1" baseline="30000" dirty="0" smtClean="0"/>
              <a:t>AMIENS (80000)	    	</a:t>
            </a:r>
          </a:p>
          <a:p>
            <a:r>
              <a:rPr lang="fr-FR" sz="1100" b="1" baseline="30000" dirty="0" smtClean="0"/>
              <a:t>COMPIEGNE (60200)	      	</a:t>
            </a:r>
          </a:p>
          <a:p>
            <a:r>
              <a:rPr lang="fr-FR" sz="1100" b="1" baseline="30000" dirty="0" smtClean="0"/>
              <a:t>FRIVILLE-ESCARBOTIN (80130)	          </a:t>
            </a:r>
          </a:p>
          <a:p>
            <a:r>
              <a:rPr lang="fr-FR" sz="1100" b="1" baseline="30000" dirty="0" smtClean="0"/>
              <a:t>SAINT QUENTIN (02100)</a:t>
            </a:r>
          </a:p>
          <a:p>
            <a:r>
              <a:rPr lang="fr-FR" sz="1100" b="1" baseline="30000" dirty="0" smtClean="0"/>
              <a:t>SAINT POL SUR TERNOISE (62130)</a:t>
            </a:r>
          </a:p>
          <a:p>
            <a:endParaRPr lang="fr-FR" sz="1100" b="1" baseline="30000" dirty="0" smtClean="0"/>
          </a:p>
          <a:p>
            <a:r>
              <a:rPr lang="fr-FR" sz="1100" b="1" baseline="30000" dirty="0" smtClean="0"/>
              <a:t>                 </a:t>
            </a:r>
          </a:p>
          <a:p>
            <a:r>
              <a:rPr lang="fr-FR" sz="1100" b="1" baseline="30000" dirty="0" smtClean="0"/>
              <a:t>	</a:t>
            </a:r>
          </a:p>
          <a:p>
            <a:r>
              <a:rPr lang="fr-FR" sz="1100" b="1" baseline="30000" dirty="0" smtClean="0"/>
              <a:t>	 </a:t>
            </a:r>
            <a:endParaRPr lang="fr-FR" sz="1100" baseline="30000" dirty="0" smtClean="0"/>
          </a:p>
          <a:p>
            <a:endParaRPr lang="fr-FR" sz="1100" baseline="30000" dirty="0" smtClean="0"/>
          </a:p>
          <a:p>
            <a:r>
              <a:rPr lang="fr-FR" b="1" baseline="30000" dirty="0" smtClean="0"/>
              <a:t>                         	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868144" y="1700808"/>
            <a:ext cx="31683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POITOU-CHARENTE</a:t>
            </a:r>
            <a:r>
              <a:rPr lang="fr-FR" sz="1400" b="1" baseline="30000" dirty="0" smtClean="0">
                <a:solidFill>
                  <a:srgbClr val="FFC000"/>
                </a:solidFill>
              </a:rPr>
              <a:t>	</a:t>
            </a:r>
            <a:endParaRPr lang="fr-FR" sz="1100" b="1" baseline="30000" dirty="0" smtClean="0"/>
          </a:p>
          <a:p>
            <a:r>
              <a:rPr lang="fr-FR" sz="1100" b="1" baseline="30000" dirty="0" smtClean="0"/>
              <a:t>ANGOULEME (16000) - </a:t>
            </a:r>
            <a:r>
              <a:rPr lang="fr-FR" sz="1100" b="1" baseline="30000" dirty="0" err="1" smtClean="0"/>
              <a:t>Apôle</a:t>
            </a:r>
            <a:endParaRPr lang="fr-FR" sz="1100" b="1" baseline="30000" dirty="0" smtClean="0"/>
          </a:p>
          <a:p>
            <a:r>
              <a:rPr lang="fr-FR" sz="1100" b="1" baseline="30000" dirty="0" smtClean="0"/>
              <a:t>LA ROCHELLE (17000)                          </a:t>
            </a:r>
          </a:p>
          <a:p>
            <a:r>
              <a:rPr lang="fr-FR" sz="1100" b="1" baseline="30000" dirty="0" smtClean="0"/>
              <a:t>ROCHEFORT (17300)                            	</a:t>
            </a:r>
          </a:p>
          <a:p>
            <a:endParaRPr lang="fr-FR" sz="1400" b="1" baseline="30000" dirty="0" smtClean="0">
              <a:solidFill>
                <a:srgbClr val="FFC000"/>
              </a:solidFill>
            </a:endParaRP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PROVENCE-ALPES-COTE-D’AZUR</a:t>
            </a:r>
            <a:r>
              <a:rPr lang="fr-FR" sz="1400" b="1" baseline="30000" dirty="0" smtClean="0">
                <a:solidFill>
                  <a:srgbClr val="FFC000"/>
                </a:solidFill>
              </a:rPr>
              <a:t>	</a:t>
            </a:r>
            <a:r>
              <a:rPr lang="fr-FR" sz="1100" b="1" baseline="30000" dirty="0" smtClean="0"/>
              <a:t>	</a:t>
            </a:r>
          </a:p>
          <a:p>
            <a:r>
              <a:rPr lang="fr-FR" sz="1100" b="1" baseline="30000" dirty="0" smtClean="0"/>
              <a:t>BOLLENE (84500) 		</a:t>
            </a:r>
          </a:p>
          <a:p>
            <a:r>
              <a:rPr lang="fr-FR" sz="1100" b="1" baseline="30000" dirty="0" smtClean="0"/>
              <a:t>SALON DE PROVENCE (13300)		</a:t>
            </a:r>
          </a:p>
          <a:p>
            <a:endParaRPr lang="fr-FR" sz="1100" b="1" baseline="30000" dirty="0" smtClean="0"/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RHONE-ALPES</a:t>
            </a:r>
            <a:r>
              <a:rPr lang="fr-FR" sz="1100" b="1" baseline="30000" dirty="0" smtClean="0"/>
              <a:t>			</a:t>
            </a:r>
          </a:p>
          <a:p>
            <a:r>
              <a:rPr lang="fr-FR" sz="1100" b="1" baseline="30000" dirty="0" smtClean="0"/>
              <a:t>GRENOBLE (38000)	</a:t>
            </a:r>
          </a:p>
          <a:p>
            <a:r>
              <a:rPr lang="fr-FR" sz="1100" b="1" baseline="30000" dirty="0" smtClean="0"/>
              <a:t>LE PONT DE CLAIX (38800)                      </a:t>
            </a:r>
          </a:p>
          <a:p>
            <a:r>
              <a:rPr lang="fr-FR" sz="1100" b="1" baseline="30000" dirty="0" smtClean="0"/>
              <a:t>LYON (69007)                                        	</a:t>
            </a:r>
          </a:p>
          <a:p>
            <a:r>
              <a:rPr lang="fr-FR" sz="1100" b="1" baseline="30000" dirty="0" smtClean="0"/>
              <a:t>MONTELIMAR (26200)	   	</a:t>
            </a:r>
          </a:p>
          <a:p>
            <a:r>
              <a:rPr lang="fr-FR" sz="1100" b="1" baseline="30000" dirty="0" smtClean="0"/>
              <a:t>ROANNE (42303)                                    </a:t>
            </a:r>
          </a:p>
          <a:p>
            <a:r>
              <a:rPr lang="fr-FR" sz="1100" b="1" baseline="30000" dirty="0" smtClean="0"/>
              <a:t>SAINT ETIENNE (42000)                     </a:t>
            </a:r>
          </a:p>
          <a:p>
            <a:r>
              <a:rPr lang="fr-FR" sz="1100" b="1" baseline="30000" dirty="0" smtClean="0"/>
              <a:t>TARARE (69170)		</a:t>
            </a:r>
          </a:p>
          <a:p>
            <a:endParaRPr lang="fr-FR" sz="1100" b="1" u="sng" baseline="30000" dirty="0" smtClean="0">
              <a:solidFill>
                <a:srgbClr val="E7C400"/>
              </a:solidFill>
            </a:endParaRPr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PORTUGAL</a:t>
            </a:r>
            <a:r>
              <a:rPr lang="fr-FR" sz="1100" b="1" baseline="30000" dirty="0" smtClean="0"/>
              <a:t>			</a:t>
            </a:r>
          </a:p>
          <a:p>
            <a:r>
              <a:rPr lang="fr-FR" sz="1100" b="1" baseline="30000" dirty="0" smtClean="0"/>
              <a:t>BRAGA (4700)	    </a:t>
            </a:r>
          </a:p>
          <a:p>
            <a:r>
              <a:rPr lang="fr-FR" sz="1100" b="1" baseline="30000" dirty="0" smtClean="0"/>
              <a:t>FAMALICAO (4760)                               </a:t>
            </a:r>
          </a:p>
          <a:p>
            <a:r>
              <a:rPr lang="fr-FR" sz="1100" b="1" baseline="30000" dirty="0" smtClean="0"/>
              <a:t>VALENCA (4930)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/>
          </a:p>
          <a:p>
            <a:r>
              <a:rPr lang="fr-FR" sz="1400" b="1" u="sng" baseline="30000" dirty="0" smtClean="0">
                <a:solidFill>
                  <a:srgbClr val="E7C400"/>
                </a:solidFill>
              </a:rPr>
              <a:t>E.T.T</a:t>
            </a:r>
          </a:p>
          <a:p>
            <a:r>
              <a:rPr lang="fr-FR" sz="1100" b="1" baseline="30000" dirty="0" smtClean="0"/>
              <a:t>GOUSSAINVILLE SERINS (95190)</a:t>
            </a:r>
          </a:p>
          <a:p>
            <a:r>
              <a:rPr lang="fr-FR" sz="1100" b="1" baseline="30000" dirty="0" smtClean="0"/>
              <a:t>LE PLESSIS BOUCHARD (95130) - Ser’ins</a:t>
            </a:r>
            <a:endParaRPr lang="fr-FR" sz="1200" b="1" baseline="30000" dirty="0" smtClean="0"/>
          </a:p>
          <a:p>
            <a:r>
              <a:rPr lang="fr-FR" sz="1100" b="1" baseline="30000" dirty="0" smtClean="0"/>
              <a:t>FOURMIES (59610) -  Ser’ins </a:t>
            </a:r>
            <a:endParaRPr lang="fr-FR" sz="1100" baseline="30000" dirty="0" smtClean="0"/>
          </a:p>
          <a:p>
            <a:endParaRPr lang="fr-FR" sz="1100" b="1" baseline="30000" dirty="0" smtClean="0"/>
          </a:p>
          <a:p>
            <a:endParaRPr lang="fr-FR" sz="1100" b="1" baseline="30000" dirty="0" smtClean="0"/>
          </a:p>
          <a:p>
            <a:endParaRPr lang="fr-FR" sz="1100" b="1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u="sng" baseline="30000" dirty="0" smtClean="0">
                <a:solidFill>
                  <a:srgbClr val="999999"/>
                </a:solidFill>
              </a:rPr>
              <a:t>CABINET RECRUTEMENT ET CONSEIL RH</a:t>
            </a:r>
            <a:endParaRPr lang="fr-FR" sz="1100" b="1" baseline="30000" dirty="0" smtClean="0">
              <a:solidFill>
                <a:srgbClr val="999999"/>
              </a:solidFill>
            </a:endParaRPr>
          </a:p>
          <a:p>
            <a:r>
              <a:rPr lang="fr-FR" sz="1100" b="1" baseline="30000" dirty="0" smtClean="0"/>
              <a:t>HEROUVILLE SAINT CLAIR - </a:t>
            </a:r>
            <a:r>
              <a:rPr lang="fr-FR" sz="1100" b="1" baseline="30000" dirty="0" err="1" smtClean="0"/>
              <a:t>ExpeR.H</a:t>
            </a:r>
            <a:r>
              <a:rPr lang="fr-FR" sz="1100" b="1" baseline="30000" dirty="0" smtClean="0"/>
              <a:t> (14200)</a:t>
            </a:r>
          </a:p>
          <a:p>
            <a:r>
              <a:rPr lang="fr-FR" sz="1100" b="1" baseline="30000" dirty="0" smtClean="0"/>
              <a:t>ORLEANS - </a:t>
            </a:r>
            <a:r>
              <a:rPr lang="fr-FR" sz="1100" b="1" baseline="30000" dirty="0" err="1" smtClean="0"/>
              <a:t>ExpeR.H</a:t>
            </a:r>
            <a:r>
              <a:rPr lang="fr-FR" sz="1100" b="1" baseline="30000" dirty="0" smtClean="0"/>
              <a:t> (45000)</a:t>
            </a:r>
          </a:p>
          <a:p>
            <a:r>
              <a:rPr lang="fr-FR" sz="1100" b="1" baseline="30000" dirty="0" smtClean="0"/>
              <a:t>SOTTEVILLE LES ROUEN  – </a:t>
            </a:r>
            <a:r>
              <a:rPr lang="fr-FR" sz="1100" b="1" baseline="30000" dirty="0" err="1" smtClean="0"/>
              <a:t>ExpeR.H</a:t>
            </a:r>
            <a:r>
              <a:rPr lang="fr-FR" sz="1100" b="1" baseline="30000" dirty="0" smtClean="0"/>
              <a:t> (76300) </a:t>
            </a:r>
          </a:p>
          <a:p>
            <a:endParaRPr lang="fr-FR" sz="1100" b="1" baseline="30000" dirty="0" smtClean="0">
              <a:solidFill>
                <a:srgbClr val="999999"/>
              </a:solidFill>
            </a:endParaRPr>
          </a:p>
          <a:p>
            <a:r>
              <a:rPr lang="fr-FR" sz="1400" b="1" u="sng" baseline="30000" dirty="0" smtClean="0">
                <a:solidFill>
                  <a:srgbClr val="999999"/>
                </a:solidFill>
              </a:rPr>
              <a:t>CABINET CONSEIL &amp; EXPERTISE</a:t>
            </a:r>
            <a:endParaRPr lang="fr-FR" sz="1100" b="1" baseline="30000" dirty="0" smtClean="0">
              <a:solidFill>
                <a:srgbClr val="999999"/>
              </a:solidFill>
            </a:endParaRPr>
          </a:p>
          <a:p>
            <a:r>
              <a:rPr lang="fr-FR" sz="1100" b="1" baseline="30000" dirty="0" smtClean="0"/>
              <a:t>FORMA’LEAD </a:t>
            </a:r>
            <a:endParaRPr lang="fr-FR" sz="1100" dirty="0" smtClean="0"/>
          </a:p>
          <a:p>
            <a:endParaRPr lang="fr-FR" sz="1100" b="1" baseline="30000" dirty="0" smtClean="0"/>
          </a:p>
          <a:p>
            <a:endParaRPr lang="fr-FR" sz="1100" dirty="0"/>
          </a:p>
        </p:txBody>
      </p:sp>
      <p:sp>
        <p:nvSpPr>
          <p:cNvPr id="8" name="Rectangle 7"/>
          <p:cNvSpPr/>
          <p:nvPr/>
        </p:nvSpPr>
        <p:spPr>
          <a:xfrm>
            <a:off x="1691680" y="332656"/>
            <a:ext cx="4572000" cy="637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100" b="1" baseline="30000" dirty="0" smtClean="0">
              <a:solidFill>
                <a:srgbClr val="E7C400"/>
              </a:solidFill>
            </a:endParaRPr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100" b="1" baseline="30000" dirty="0" smtClean="0"/>
              <a:t>03.88.37.23.70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/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100" b="1" baseline="30000" dirty="0" smtClean="0"/>
              <a:t>05.56.81.12.12</a:t>
            </a:r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100" b="1" baseline="30000" dirty="0" smtClean="0"/>
              <a:t>05.56.39.85.07</a:t>
            </a:r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100" b="1" baseline="30000" dirty="0" smtClean="0"/>
              <a:t>05.56.91.28.26</a:t>
            </a:r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100" b="1" baseline="30000" dirty="0" smtClean="0"/>
              <a:t>05.56.42.01.30</a:t>
            </a:r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100" b="1" baseline="30000" dirty="0" smtClean="0"/>
              <a:t>05.53.56.67.42</a:t>
            </a:r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100" b="1" baseline="30000" dirty="0" smtClean="0"/>
              <a:t>05.59.98.06.06</a:t>
            </a:r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100" b="1" baseline="30000" dirty="0" smtClean="0"/>
              <a:t>05.56.08.11.95</a:t>
            </a:r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100" b="1" baseline="30000" dirty="0" smtClean="0"/>
              <a:t>05.53.02.14.14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>
              <a:solidFill>
                <a:srgbClr val="E7C400"/>
              </a:solidFill>
            </a:endParaRPr>
          </a:p>
          <a:p>
            <a:endParaRPr lang="fr-FR" sz="1100" b="1" baseline="30000" dirty="0" smtClean="0">
              <a:solidFill>
                <a:srgbClr val="E7C400"/>
              </a:solidFill>
            </a:endParaRPr>
          </a:p>
          <a:p>
            <a:r>
              <a:rPr lang="fr-FR" sz="11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100" b="1" baseline="30000" dirty="0" smtClean="0"/>
              <a:t>02.31.53.10.60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02.33.38.83.83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/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03.80.36.26.41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02.98.33.32.80 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02.98.33.32.80 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02.97.61.08.30	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02.97.25.62.77	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02.23.22.07.07	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02.96.63.37.80</a:t>
            </a:r>
          </a:p>
          <a:p>
            <a:endParaRPr lang="fr-FR" sz="1100" b="1" baseline="30000" dirty="0" smtClean="0"/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02.37.18.00.28	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02.38.46.23.24	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02.38.78.90.10	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02.38.81.16.87	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02.38.30.19.36 	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02.38.36.34.26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</a:t>
            </a:r>
            <a:r>
              <a:rPr lang="fr-FR" sz="1100" b="1" dirty="0" smtClean="0">
                <a:solidFill>
                  <a:srgbClr val="F2C400"/>
                </a:solidFill>
              </a:rPr>
              <a:t>  </a:t>
            </a:r>
            <a:r>
              <a:rPr lang="fr-FR" sz="1100" b="1" baseline="30000" dirty="0" smtClean="0"/>
              <a:t>02.38.35.36.30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/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03.24.59.86.80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/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03.84.52.49.14	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03.84.82.34.69</a:t>
            </a:r>
          </a:p>
          <a:p>
            <a:endParaRPr lang="fr-FR" sz="1100" b="1" baseline="30000" smtClean="0"/>
          </a:p>
          <a:p>
            <a:endParaRPr lang="fr-FR" sz="1100" b="1" baseline="30000" dirty="0" smtClean="0"/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02.32.90.21.04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02.35.31.69.70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02.35.21.56.70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02.32.79.00.00</a:t>
            </a:r>
          </a:p>
          <a:p>
            <a:endParaRPr lang="fr-FR" sz="1200" baseline="30000" dirty="0" smtClean="0"/>
          </a:p>
          <a:p>
            <a:endParaRPr lang="fr-FR" sz="1200" baseline="30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608512" y="116632"/>
            <a:ext cx="45720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02.32.24.26.23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02.32.25.01.36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02.32.26.02.02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02.32.08.39.20</a:t>
            </a:r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01.41.06.65.70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01.69.22.85.90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01.34.31.90.90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01.39.92.43.49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01.30.22.46.50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01.42.68.71.87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01.40.82.02.30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01.56.58.54.70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01.53.72.87.21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Tel. :</a:t>
            </a:r>
            <a:r>
              <a:rPr lang="fr-FR" sz="1100" b="1" baseline="30000" dirty="0" smtClean="0"/>
              <a:t>01.60.34.32.33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01.30.75.81.81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04.67.06.82.00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04.66.05.50.10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04.67.18.96.20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/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03.83.41.65.80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aseline="30000" dirty="0" smtClean="0"/>
              <a:t>03.83.80.70.10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03.29.56.21.45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05.34.40.27.40</a:t>
            </a:r>
          </a:p>
          <a:p>
            <a:endParaRPr lang="fr-FR" sz="1100" b="1" baseline="30000" dirty="0" smtClean="0"/>
          </a:p>
          <a:p>
            <a:endParaRPr lang="fr-FR" sz="1100" b="1" baseline="30000" dirty="0" err="1" smtClean="0">
              <a:solidFill>
                <a:srgbClr val="F2C400"/>
              </a:solidFill>
            </a:endParaRPr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03.28.66.77.78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03.21.76.06.13 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03.28.43.98.00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03.21.14.12.40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03.28.53.55.57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03.27.65.83.87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03.20.43.94.16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/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02.51.40.88.00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02.43.28.61.61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02.28.15.06.00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02.51.84.57.00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100" b="1" baseline="30000" dirty="0" smtClean="0"/>
              <a:t> 02.40.08.97.00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05.46.88.78.78  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02.43.55.09.50</a:t>
            </a:r>
          </a:p>
          <a:p>
            <a:endParaRPr lang="fr-FR" sz="1100" b="1" baseline="30000" dirty="0" smtClean="0"/>
          </a:p>
          <a:p>
            <a:endParaRPr lang="fr-FR" sz="1100" b="1" baseline="30000" dirty="0" smtClean="0"/>
          </a:p>
          <a:p>
            <a:endParaRPr lang="fr-FR" sz="1100" b="1" baseline="30000" dirty="0" smtClean="0">
              <a:solidFill>
                <a:srgbClr val="F2C400"/>
              </a:solidFill>
            </a:endParaRP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03.22.20.10.60	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03.22.69.54.82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03.44.23.72.90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03.22.61.25.40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03.23.04.50.01</a:t>
            </a:r>
          </a:p>
          <a:p>
            <a:r>
              <a:rPr lang="fr-FR" sz="11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100" b="1" baseline="30000" dirty="0" smtClean="0"/>
              <a:t>03.21.41.64.37</a:t>
            </a:r>
          </a:p>
          <a:p>
            <a:r>
              <a:rPr lang="fr-FR" b="1" baseline="30000" dirty="0" smtClean="0"/>
              <a:t>	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848872" y="1816750"/>
            <a:ext cx="4572000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200" b="1" baseline="30000" dirty="0" smtClean="0"/>
              <a:t>05.45.95.06.50</a:t>
            </a:r>
            <a:endParaRPr lang="fr-FR" sz="1200" b="1" baseline="30000" dirty="0" smtClean="0">
              <a:solidFill>
                <a:srgbClr val="E7C400"/>
              </a:solidFill>
            </a:endParaRPr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200" b="1" baseline="30000" dirty="0" smtClean="0"/>
              <a:t>05.46.41.56.26</a:t>
            </a:r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200" b="1" baseline="30000" dirty="0" smtClean="0"/>
              <a:t>05.46.88.78.78</a:t>
            </a:r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</a:t>
            </a:r>
            <a:r>
              <a:rPr lang="fr-FR" sz="1200" b="1" baseline="30000" dirty="0" smtClean="0">
                <a:solidFill>
                  <a:srgbClr val="F2C400"/>
                </a:solidFill>
              </a:rPr>
              <a:t> </a:t>
            </a:r>
            <a:r>
              <a:rPr lang="fr-FR" sz="1200" b="1" baseline="30000" dirty="0" smtClean="0"/>
              <a:t>04.32.80.39.50</a:t>
            </a:r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200" b="1" baseline="30000" dirty="0" smtClean="0"/>
              <a:t>04.90.17.69.01</a:t>
            </a:r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200" b="1" baseline="30000" dirty="0" smtClean="0"/>
              <a:t>04.76.86.11.12</a:t>
            </a:r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</a:t>
            </a:r>
            <a:r>
              <a:rPr lang="fr-FR" sz="1200" b="1" baseline="30000" dirty="0" smtClean="0">
                <a:solidFill>
                  <a:srgbClr val="F2C400"/>
                </a:solidFill>
              </a:rPr>
              <a:t> </a:t>
            </a:r>
            <a:r>
              <a:rPr lang="fr-FR" sz="1200" b="1" baseline="30000" dirty="0" smtClean="0"/>
              <a:t>04.76.99.27.70</a:t>
            </a:r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200" b="1" baseline="30000" dirty="0" smtClean="0"/>
              <a:t>04.72.71.69.50</a:t>
            </a:r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</a:t>
            </a:r>
            <a:r>
              <a:rPr lang="fr-FR" sz="1200" b="1" baseline="30000" dirty="0" smtClean="0">
                <a:solidFill>
                  <a:srgbClr val="F2C400"/>
                </a:solidFill>
              </a:rPr>
              <a:t> </a:t>
            </a:r>
            <a:r>
              <a:rPr lang="fr-FR" sz="1200" b="1" baseline="30000" dirty="0" smtClean="0"/>
              <a:t>04.75.00.18.50</a:t>
            </a:r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</a:t>
            </a:r>
            <a:r>
              <a:rPr lang="fr-FR" sz="1200" b="1" baseline="30000" dirty="0" smtClean="0">
                <a:solidFill>
                  <a:srgbClr val="F2C400"/>
                </a:solidFill>
              </a:rPr>
              <a:t> </a:t>
            </a:r>
            <a:r>
              <a:rPr lang="fr-FR" sz="1200" b="1" baseline="30000" dirty="0" smtClean="0"/>
              <a:t>04.77.44.02.30</a:t>
            </a:r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</a:t>
            </a:r>
            <a:r>
              <a:rPr lang="fr-FR" sz="1200" b="1" baseline="30000" dirty="0" smtClean="0">
                <a:solidFill>
                  <a:srgbClr val="F2C400"/>
                </a:solidFill>
              </a:rPr>
              <a:t> </a:t>
            </a:r>
            <a:r>
              <a:rPr lang="fr-FR" sz="1200" b="1" baseline="30000" dirty="0" smtClean="0"/>
              <a:t>04.77.38.60.85</a:t>
            </a:r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200" b="1" baseline="30000" dirty="0" smtClean="0"/>
              <a:t>04.74.05.38.00</a:t>
            </a:r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 </a:t>
            </a:r>
            <a:r>
              <a:rPr lang="fr-FR" sz="1200" b="1" baseline="30000" dirty="0" smtClean="0"/>
              <a:t>253.205.680</a:t>
            </a:r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</a:t>
            </a:r>
            <a:r>
              <a:rPr lang="fr-FR" sz="1200" b="1" baseline="30000" dirty="0" smtClean="0"/>
              <a:t> 252.374.340</a:t>
            </a:r>
          </a:p>
          <a:p>
            <a:r>
              <a:rPr lang="fr-FR" sz="1200" b="1" baseline="30000" dirty="0" smtClean="0">
                <a:solidFill>
                  <a:srgbClr val="E7C400"/>
                </a:solidFill>
              </a:rPr>
              <a:t>Tel :</a:t>
            </a:r>
            <a:r>
              <a:rPr lang="fr-FR" sz="1200" b="1" baseline="30000" dirty="0" smtClean="0"/>
              <a:t> 251.821.240 </a:t>
            </a:r>
          </a:p>
          <a:p>
            <a:endParaRPr lang="fr-FR" sz="1200" b="1" baseline="30000" dirty="0" smtClean="0"/>
          </a:p>
          <a:p>
            <a:endParaRPr lang="fr-FR" sz="1200" b="1" baseline="30000" dirty="0" smtClean="0">
              <a:solidFill>
                <a:srgbClr val="F2C400"/>
              </a:solidFill>
            </a:endParaRPr>
          </a:p>
          <a:p>
            <a:r>
              <a:rPr lang="fr-FR" sz="12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200" b="1" baseline="30000" dirty="0" smtClean="0"/>
              <a:t>01.34.19.31.53</a:t>
            </a:r>
          </a:p>
          <a:p>
            <a:r>
              <a:rPr lang="fr-FR" sz="1200" b="1" baseline="30000" dirty="0" smtClean="0">
                <a:solidFill>
                  <a:srgbClr val="F2C400"/>
                </a:solidFill>
              </a:rPr>
              <a:t>Tel : </a:t>
            </a:r>
            <a:r>
              <a:rPr lang="fr-FR" sz="1200" b="1" baseline="30000" dirty="0" smtClean="0"/>
              <a:t>01.34.37.10.78</a:t>
            </a:r>
          </a:p>
          <a:p>
            <a:r>
              <a:rPr lang="fr-FR" sz="1200" b="1" baseline="30000" dirty="0" smtClean="0">
                <a:solidFill>
                  <a:srgbClr val="F2C400"/>
                </a:solidFill>
              </a:rPr>
              <a:t>Tel :</a:t>
            </a:r>
            <a:r>
              <a:rPr lang="fr-FR" sz="1200" b="1" baseline="30000" dirty="0" smtClean="0"/>
              <a:t> 03.27.57.57.41</a:t>
            </a:r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endParaRPr lang="fr-FR" sz="1200" b="1" baseline="30000" dirty="0" smtClean="0"/>
          </a:p>
          <a:p>
            <a:endParaRPr lang="fr-FR" sz="800" b="1" baseline="30000" dirty="0" smtClean="0">
              <a:solidFill>
                <a:srgbClr val="000000"/>
              </a:solidFill>
              <a:latin typeface="Arial"/>
            </a:endParaRPr>
          </a:p>
          <a:p>
            <a:r>
              <a:rPr lang="fr-FR" b="1" baseline="30000" dirty="0" smtClean="0"/>
              <a:t>	</a:t>
            </a:r>
          </a:p>
          <a:p>
            <a:endParaRPr lang="fr-FR" b="1" baseline="30000" dirty="0" smtClean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771800" y="116632"/>
            <a:ext cx="0" cy="6597352"/>
          </a:xfrm>
          <a:prstGeom prst="line">
            <a:avLst/>
          </a:prstGeom>
          <a:ln w="19050">
            <a:solidFill>
              <a:srgbClr val="E7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724128" y="116632"/>
            <a:ext cx="0" cy="6597352"/>
          </a:xfrm>
          <a:prstGeom prst="line">
            <a:avLst/>
          </a:prstGeom>
          <a:ln w="19050">
            <a:solidFill>
              <a:srgbClr val="E7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884368" y="5373216"/>
            <a:ext cx="4572000" cy="6976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baseline="30000" dirty="0" smtClean="0">
                <a:solidFill>
                  <a:srgbClr val="999999"/>
                </a:solidFill>
              </a:rPr>
              <a:t>Tel : </a:t>
            </a:r>
            <a:r>
              <a:rPr lang="fr-FR" sz="1200" b="1" baseline="30000" dirty="0" smtClean="0">
                <a:solidFill>
                  <a:srgbClr val="000000"/>
                </a:solidFill>
              </a:rPr>
              <a:t>02.31.44.97.34</a:t>
            </a:r>
          </a:p>
          <a:p>
            <a:r>
              <a:rPr lang="fr-FR" sz="1200" b="1" baseline="30000" dirty="0" smtClean="0">
                <a:solidFill>
                  <a:srgbClr val="999999"/>
                </a:solidFill>
              </a:rPr>
              <a:t>Tel : </a:t>
            </a:r>
            <a:r>
              <a:rPr lang="fr-FR" sz="1200" b="1" baseline="30000" dirty="0" smtClean="0">
                <a:solidFill>
                  <a:srgbClr val="000000"/>
                </a:solidFill>
              </a:rPr>
              <a:t>02.38.80.59.69</a:t>
            </a:r>
          </a:p>
          <a:p>
            <a:r>
              <a:rPr lang="fr-FR" sz="1200" b="1" baseline="30000" dirty="0" smtClean="0">
                <a:solidFill>
                  <a:srgbClr val="999999"/>
                </a:solidFill>
              </a:rPr>
              <a:t>Tel :</a:t>
            </a:r>
            <a:r>
              <a:rPr lang="fr-FR" sz="1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b="1" baseline="30000" dirty="0" smtClean="0">
                <a:solidFill>
                  <a:srgbClr val="000000"/>
                </a:solidFill>
              </a:rPr>
              <a:t>02.35.62.40.88</a:t>
            </a:r>
            <a:endParaRPr lang="fr-FR" sz="1200" b="1" baseline="30000" dirty="0" smtClean="0">
              <a:solidFill>
                <a:srgbClr val="E6C300"/>
              </a:solidFill>
            </a:endParaRPr>
          </a:p>
          <a:p>
            <a:endParaRPr lang="fr-FR" sz="1200" b="1" baseline="30000" dirty="0" smtClean="0">
              <a:solidFill>
                <a:srgbClr val="E6C300"/>
              </a:solidFill>
              <a:latin typeface="Arial"/>
            </a:endParaRPr>
          </a:p>
          <a:p>
            <a:endParaRPr lang="fr-FR" sz="1100" b="1" baseline="30000" dirty="0" smtClean="0">
              <a:solidFill>
                <a:srgbClr val="E6C300"/>
              </a:solidFill>
              <a:latin typeface="Arial"/>
            </a:endParaRPr>
          </a:p>
        </p:txBody>
      </p:sp>
      <p:pic>
        <p:nvPicPr>
          <p:cNvPr id="19" name="Picture 7" descr="Q:\Service Communication\Logo\GroupeLeader\Logo_GL_201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45857" y="404664"/>
            <a:ext cx="2114575" cy="100811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7892719" y="5960313"/>
            <a:ext cx="999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baseline="30000" dirty="0" smtClean="0">
                <a:solidFill>
                  <a:srgbClr val="999999"/>
                </a:solidFill>
              </a:rPr>
              <a:t>Tel : </a:t>
            </a:r>
            <a:r>
              <a:rPr lang="fr-FR" sz="1200" b="1" baseline="30000" dirty="0" smtClean="0">
                <a:solidFill>
                  <a:srgbClr val="000000"/>
                </a:solidFill>
              </a:rPr>
              <a:t>01.30.10.64.64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55"/>
          <a:stretch>
            <a:fillRect/>
          </a:stretch>
        </p:blipFill>
        <p:spPr bwMode="auto">
          <a:xfrm>
            <a:off x="430465" y="1412776"/>
            <a:ext cx="8390007" cy="457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7504" y="188640"/>
            <a:ext cx="7992888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PLUS DE 20 ANS AU SERVICE</a:t>
            </a: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DE LA PERFORMANCE DES ENTREPRISES</a:t>
            </a:r>
            <a:endParaRPr lang="fr-FR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r="85"/>
          <a:stretch>
            <a:fillRect/>
          </a:stretch>
        </p:blipFill>
        <p:spPr bwMode="auto">
          <a:xfrm>
            <a:off x="0" y="1412776"/>
            <a:ext cx="9108504" cy="43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7504" y="188640"/>
            <a:ext cx="7992888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PLUS DE 20 ANS AU SERVICE</a:t>
            </a: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DE LA PERFORMANCE DES ENTREPRISES</a:t>
            </a:r>
            <a:endParaRPr lang="fr-FR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68873"/>
            <a:ext cx="6026312" cy="26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7504" y="417825"/>
            <a:ext cx="7992888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NOS AMBITIONS EN ACTION...</a:t>
            </a: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 </a:t>
            </a:r>
            <a:endParaRPr lang="fr-FR" sz="3800" b="1" dirty="0">
              <a:solidFill>
                <a:schemeClr val="bg1"/>
              </a:solidFill>
            </a:endParaRPr>
          </a:p>
        </p:txBody>
      </p:sp>
      <p:pic>
        <p:nvPicPr>
          <p:cNvPr id="3083" name="Picture 11" descr="Q:\Service Communication\Phototèque\Photos\IMAGES 2010-2011\BUSINESS\shutterstock_62847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51464"/>
            <a:ext cx="2370509" cy="255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Q:\Service Communication\Phototèque\Photos\IMAGES 2010-2011\BUSINESS\shutterstock_64191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777" y="3982094"/>
            <a:ext cx="2072543" cy="2327226"/>
          </a:xfrm>
          <a:prstGeom prst="rect">
            <a:avLst/>
          </a:prstGeom>
          <a:noFill/>
        </p:spPr>
      </p:pic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6928" y="4350221"/>
            <a:ext cx="2667000" cy="1743075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E7C4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r="37100" b="39706"/>
          <a:stretch>
            <a:fillRect/>
          </a:stretch>
        </p:blipFill>
        <p:spPr bwMode="auto">
          <a:xfrm>
            <a:off x="5148064" y="4293096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4753" r="5443"/>
          <a:stretch>
            <a:fillRect/>
          </a:stretch>
        </p:blipFill>
        <p:spPr bwMode="auto">
          <a:xfrm>
            <a:off x="179512" y="4797152"/>
            <a:ext cx="4752528" cy="9652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 r="2137"/>
          <a:stretch>
            <a:fillRect/>
          </a:stretch>
        </p:blipFill>
        <p:spPr bwMode="auto">
          <a:xfrm>
            <a:off x="107504" y="1268760"/>
            <a:ext cx="57606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209601" y="1700808"/>
            <a:ext cx="2682879" cy="20162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E7C4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07504" y="417825"/>
            <a:ext cx="7992888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SOLUTIONS POUR L’EMPLOI</a:t>
            </a: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 </a:t>
            </a:r>
            <a:endParaRPr lang="fr-FR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r="398"/>
          <a:stretch>
            <a:fillRect/>
          </a:stretch>
        </p:blipFill>
        <p:spPr bwMode="auto">
          <a:xfrm>
            <a:off x="755576" y="1363833"/>
            <a:ext cx="7392888" cy="46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7504" y="417825"/>
            <a:ext cx="7992888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SOLUTIONS POUR L’EMPLOI</a:t>
            </a: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 </a:t>
            </a:r>
            <a:endParaRPr lang="fr-FR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417825"/>
            <a:ext cx="7992888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SOLUTIONS POUR L’EMPLOI</a:t>
            </a: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 </a:t>
            </a:r>
            <a:endParaRPr lang="fr-FR" sz="3800" b="1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t="43680"/>
          <a:stretch>
            <a:fillRect/>
          </a:stretch>
        </p:blipFill>
        <p:spPr bwMode="auto">
          <a:xfrm>
            <a:off x="899592" y="4869160"/>
            <a:ext cx="741682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0" y="1348026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99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SOLUTIONS DE FORMATION</a:t>
            </a:r>
          </a:p>
          <a:p>
            <a:pPr algn="ctr"/>
            <a:r>
              <a:rPr lang="fr-FR" sz="2000" b="1" dirty="0" smtClean="0">
                <a:solidFill>
                  <a:srgbClr val="E7C400"/>
                </a:solidFill>
              </a:rPr>
              <a:t>Plus de 2.500 collaborateurs formés sur 2012</a:t>
            </a:r>
            <a:endParaRPr lang="fr-FR" sz="2000" b="1" dirty="0">
              <a:solidFill>
                <a:srgbClr val="E7C4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933056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99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DÉMARCHE DE PRÉVENTION CONSTANTE</a:t>
            </a:r>
          </a:p>
          <a:p>
            <a:pPr algn="ctr"/>
            <a:r>
              <a:rPr lang="fr-FR" sz="2000" b="1" dirty="0" smtClean="0">
                <a:solidFill>
                  <a:srgbClr val="E7C400"/>
                </a:solidFill>
              </a:rPr>
              <a:t>initiée depuis notre création</a:t>
            </a:r>
            <a:endParaRPr lang="fr-FR" sz="2000" b="1" dirty="0">
              <a:solidFill>
                <a:srgbClr val="E7C4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2420888"/>
            <a:ext cx="4104456" cy="1237580"/>
          </a:xfrm>
          <a:prstGeom prst="roundRect">
            <a:avLst/>
          </a:prstGeom>
          <a:noFill/>
          <a:ln w="19050">
            <a:solidFill>
              <a:srgbClr val="E7C400"/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999999"/>
                </a:solidFill>
              </a:rPr>
              <a:t>Formations courtes</a:t>
            </a:r>
          </a:p>
          <a:p>
            <a:endParaRPr lang="fr-FR" sz="800" b="1" dirty="0" smtClean="0">
              <a:solidFill>
                <a:srgbClr val="9999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E7C400"/>
                </a:solidFill>
              </a:rPr>
              <a:t>  </a:t>
            </a:r>
            <a:r>
              <a:rPr lang="fr-FR" sz="1200" dirty="0" smtClean="0">
                <a:solidFill>
                  <a:srgbClr val="999999"/>
                </a:solidFill>
              </a:rPr>
              <a:t>Une opérationnalité immédiate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E7C400"/>
                </a:solidFill>
              </a:rPr>
              <a:t> </a:t>
            </a:r>
            <a:r>
              <a:rPr lang="fr-FR" sz="1200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Une réponse aux évolutions techniques et réglementaires</a:t>
            </a:r>
          </a:p>
          <a:p>
            <a:pPr>
              <a:buFont typeface="Wingdings" pitchFamily="2" charset="2"/>
              <a:buChar char="ü"/>
            </a:pPr>
            <a:endParaRPr lang="fr-FR" sz="1200" dirty="0" smtClean="0">
              <a:solidFill>
                <a:srgbClr val="999999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60032" y="2419156"/>
            <a:ext cx="3816424" cy="1225868"/>
          </a:xfrm>
          <a:prstGeom prst="roundRect">
            <a:avLst/>
          </a:prstGeom>
          <a:noFill/>
          <a:ln w="19050">
            <a:solidFill>
              <a:srgbClr val="E7C400"/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999999"/>
                </a:solidFill>
              </a:rPr>
              <a:t>Professionnalisation</a:t>
            </a:r>
          </a:p>
          <a:p>
            <a:endParaRPr lang="fr-FR" sz="800" b="1" dirty="0" smtClean="0">
              <a:solidFill>
                <a:srgbClr val="9999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400" b="1" dirty="0" smtClean="0">
                <a:solidFill>
                  <a:srgbClr val="E7C4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Des dispositifs pour former à vos méthodes et à votre  </a:t>
            </a:r>
          </a:p>
          <a:p>
            <a:r>
              <a:rPr lang="fr-FR" sz="1200" dirty="0" smtClean="0">
                <a:solidFill>
                  <a:srgbClr val="999999"/>
                </a:solidFill>
              </a:rPr>
              <a:t>     environnement de travail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E7C400"/>
                </a:solidFill>
              </a:rPr>
              <a:t> </a:t>
            </a:r>
            <a:r>
              <a:rPr lang="fr-FR" sz="1200" dirty="0" smtClean="0">
                <a:solidFill>
                  <a:srgbClr val="999999"/>
                </a:solidFill>
              </a:rPr>
              <a:t>Des collaborateurs impliqués et motivés à vos côtés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417825"/>
            <a:ext cx="7992888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SOLUTIONS POUR L’EMPLOI</a:t>
            </a: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 </a:t>
            </a:r>
            <a:endParaRPr lang="fr-FR" sz="3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3688" y="2204864"/>
            <a:ext cx="7344816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baseline="30000" dirty="0" smtClean="0">
                <a:solidFill>
                  <a:srgbClr val="E7C400"/>
                </a:solidFill>
              </a:rPr>
              <a:t>Animateurs Prévention dédiés,</a:t>
            </a:r>
          </a:p>
          <a:p>
            <a:endParaRPr lang="fr-FR" sz="800" b="1" baseline="30000" dirty="0" smtClean="0">
              <a:solidFill>
                <a:srgbClr val="FFC000"/>
              </a:solidFill>
            </a:endParaRPr>
          </a:p>
          <a:p>
            <a:r>
              <a:rPr lang="fr-FR" sz="2000" b="1" baseline="30000" dirty="0" smtClean="0">
                <a:solidFill>
                  <a:srgbClr val="999999"/>
                </a:solidFill>
              </a:rPr>
              <a:t>100 % de nos</a:t>
            </a:r>
            <a:r>
              <a:rPr lang="fr-FR" sz="2000" b="1" baseline="30000" dirty="0" smtClean="0"/>
              <a:t> </a:t>
            </a:r>
            <a:r>
              <a:rPr lang="fr-FR" sz="2000" b="1" baseline="30000" dirty="0" smtClean="0">
                <a:solidFill>
                  <a:srgbClr val="E7C400"/>
                </a:solidFill>
              </a:rPr>
              <a:t>collaborateurs formés,</a:t>
            </a:r>
          </a:p>
          <a:p>
            <a:endParaRPr lang="fr-FR" sz="800" b="1" baseline="30000" dirty="0" smtClean="0">
              <a:solidFill>
                <a:srgbClr val="FFC000"/>
              </a:solidFill>
            </a:endParaRPr>
          </a:p>
          <a:p>
            <a:r>
              <a:rPr lang="fr-FR" sz="2000" b="1" baseline="30000" dirty="0" smtClean="0">
                <a:solidFill>
                  <a:srgbClr val="999999"/>
                </a:solidFill>
              </a:rPr>
              <a:t>Informations et consignes spécifiques délivrées systématiquement avant chaque nouvelle délégation,</a:t>
            </a:r>
          </a:p>
          <a:p>
            <a:endParaRPr lang="fr-FR" sz="800" b="1" baseline="30000" dirty="0" smtClean="0">
              <a:solidFill>
                <a:srgbClr val="999999"/>
              </a:solidFill>
            </a:endParaRPr>
          </a:p>
          <a:p>
            <a:r>
              <a:rPr lang="fr-FR" sz="2000" b="1" baseline="30000" dirty="0" smtClean="0">
                <a:solidFill>
                  <a:srgbClr val="999999"/>
                </a:solidFill>
              </a:rPr>
              <a:t>Passage de </a:t>
            </a:r>
            <a:r>
              <a:rPr lang="fr-FR" sz="2000" b="1" baseline="30000" dirty="0" smtClean="0">
                <a:solidFill>
                  <a:srgbClr val="E7C400"/>
                </a:solidFill>
              </a:rPr>
              <a:t>tests de sécurité génériques et personnalisés,</a:t>
            </a:r>
          </a:p>
          <a:p>
            <a:endParaRPr lang="fr-FR" sz="800" b="1" baseline="30000" dirty="0" smtClean="0">
              <a:solidFill>
                <a:srgbClr val="FFC000"/>
              </a:solidFill>
            </a:endParaRPr>
          </a:p>
          <a:p>
            <a:r>
              <a:rPr lang="fr-FR" sz="2000" b="1" baseline="30000" dirty="0" smtClean="0">
                <a:solidFill>
                  <a:srgbClr val="999999"/>
                </a:solidFill>
              </a:rPr>
              <a:t>Organisation de </a:t>
            </a:r>
            <a:r>
              <a:rPr lang="fr-FR" sz="2000" b="1" baseline="30000" dirty="0" smtClean="0">
                <a:solidFill>
                  <a:srgbClr val="E7C400"/>
                </a:solidFill>
              </a:rPr>
              <a:t>causeries, réunions d’échanges sur des thématiques précises,</a:t>
            </a:r>
          </a:p>
          <a:p>
            <a:endParaRPr lang="fr-FR" sz="800" b="1" baseline="30000" dirty="0" smtClean="0">
              <a:solidFill>
                <a:srgbClr val="FFC000"/>
              </a:solidFill>
            </a:endParaRPr>
          </a:p>
          <a:p>
            <a:r>
              <a:rPr lang="fr-FR" sz="2000" b="1" baseline="30000" dirty="0" smtClean="0">
                <a:solidFill>
                  <a:srgbClr val="999999"/>
                </a:solidFill>
              </a:rPr>
              <a:t>Diffusion de </a:t>
            </a:r>
            <a:r>
              <a:rPr lang="fr-FR" sz="2000" b="1" baseline="30000" dirty="0" smtClean="0">
                <a:solidFill>
                  <a:srgbClr val="E7C400"/>
                </a:solidFill>
              </a:rPr>
              <a:t>bulletins d’information sécurité,</a:t>
            </a:r>
          </a:p>
          <a:p>
            <a:endParaRPr lang="fr-FR" sz="800" b="1" baseline="30000" dirty="0" smtClean="0">
              <a:solidFill>
                <a:srgbClr val="FFC000"/>
              </a:solidFill>
            </a:endParaRPr>
          </a:p>
          <a:p>
            <a:endParaRPr lang="fr-FR" sz="800" b="1" baseline="30000" dirty="0" smtClean="0">
              <a:solidFill>
                <a:srgbClr val="F2C400"/>
              </a:solidFill>
            </a:endParaRPr>
          </a:p>
          <a:p>
            <a:r>
              <a:rPr lang="fr-FR" sz="2000" b="1" baseline="30000" dirty="0" smtClean="0">
                <a:solidFill>
                  <a:srgbClr val="E7C400"/>
                </a:solidFill>
              </a:rPr>
              <a:t>Analyse de chaque accident du travail et déploiement d’actions d’amélioration.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35496" y="1374448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E7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MOYENS CONCRETS POUR ATTEINDRE 0 ACCIDENT</a:t>
            </a:r>
          </a:p>
          <a:p>
            <a:pPr algn="ctr"/>
            <a:r>
              <a:rPr lang="fr-FR" sz="3200" b="1" dirty="0" smtClean="0">
                <a:solidFill>
                  <a:srgbClr val="FACA00"/>
                </a:solidFill>
              </a:rPr>
              <a:t> </a:t>
            </a:r>
            <a:endParaRPr lang="fr-FR" sz="2000" b="1" dirty="0">
              <a:solidFill>
                <a:srgbClr val="99999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67744" y="4581128"/>
            <a:ext cx="4248472" cy="1396127"/>
          </a:xfrm>
          <a:prstGeom prst="roundRect">
            <a:avLst/>
          </a:prstGeom>
          <a:solidFill>
            <a:srgbClr val="999999"/>
          </a:solidFill>
          <a:ln w="19050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VOS BÉNÉFICES</a:t>
            </a:r>
          </a:p>
          <a:p>
            <a:endParaRPr lang="fr-FR" sz="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200" b="1" dirty="0" smtClean="0">
                <a:solidFill>
                  <a:srgbClr val="E7C400"/>
                </a:solidFill>
              </a:rPr>
              <a:t> </a:t>
            </a:r>
            <a:r>
              <a:rPr lang="fr-FR" sz="1200" dirty="0" smtClean="0">
                <a:solidFill>
                  <a:schemeClr val="bg1"/>
                </a:solidFill>
              </a:rPr>
              <a:t>Actions préventives intégrées à vos </a:t>
            </a:r>
            <a:r>
              <a:rPr lang="fr-FR" sz="1200" dirty="0" err="1" smtClean="0">
                <a:solidFill>
                  <a:schemeClr val="bg1"/>
                </a:solidFill>
              </a:rPr>
              <a:t>process</a:t>
            </a:r>
            <a:r>
              <a:rPr lang="fr-FR" sz="1200" dirty="0" smtClean="0">
                <a:solidFill>
                  <a:schemeClr val="bg1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chemeClr val="bg1"/>
                </a:solidFill>
              </a:rPr>
              <a:t>Gestion des risques professionnels,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chemeClr val="bg1"/>
                </a:solidFill>
              </a:rPr>
              <a:t>Contribution à la diminution de vos accidents ,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ACA00"/>
                </a:solidFill>
              </a:rPr>
              <a:t> </a:t>
            </a:r>
            <a:r>
              <a:rPr lang="fr-FR" sz="1200" dirty="0" smtClean="0">
                <a:solidFill>
                  <a:schemeClr val="bg1"/>
                </a:solidFill>
              </a:rPr>
              <a:t>Limitation  des risques financiers et juridiques.</a:t>
            </a:r>
          </a:p>
        </p:txBody>
      </p:sp>
      <p:pic>
        <p:nvPicPr>
          <p:cNvPr id="1027" name="Picture 3" descr="Q:\Service Communication\Phototèque\Photos\IMAGES 2010-2011\SECTEURS D'ACTIVITE\shutterstock_6462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51" y="2060848"/>
            <a:ext cx="1517929" cy="223224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janger\Bureau\Sans titre-1.jpg"/>
          <p:cNvPicPr>
            <a:picLocks noChangeAspect="1" noChangeArrowheads="1"/>
          </p:cNvPicPr>
          <p:nvPr/>
        </p:nvPicPr>
        <p:blipFill>
          <a:blip r:embed="rId3" cstate="print"/>
          <a:srcRect l="20337" t="27111" r="30515" b="63301"/>
          <a:stretch>
            <a:fillRect/>
          </a:stretch>
        </p:blipFill>
        <p:spPr bwMode="auto">
          <a:xfrm>
            <a:off x="2699792" y="3573016"/>
            <a:ext cx="2088232" cy="576064"/>
          </a:xfrm>
          <a:prstGeom prst="rect">
            <a:avLst/>
          </a:prstGeom>
          <a:noFill/>
        </p:spPr>
      </p:pic>
      <p:pic>
        <p:nvPicPr>
          <p:cNvPr id="1026" name="Picture 2" descr="C:\Documents and Settings\janger\Bureau\Sans titre-1.jpg"/>
          <p:cNvPicPr>
            <a:picLocks noChangeAspect="1" noChangeArrowheads="1"/>
          </p:cNvPicPr>
          <p:nvPr/>
        </p:nvPicPr>
        <p:blipFill>
          <a:blip r:embed="rId4" cstate="print"/>
          <a:srcRect l="15253" t="7934" r="40683" b="83676"/>
          <a:stretch>
            <a:fillRect/>
          </a:stretch>
        </p:blipFill>
        <p:spPr bwMode="auto">
          <a:xfrm>
            <a:off x="395536" y="1772816"/>
            <a:ext cx="1872208" cy="504056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 t="10666"/>
          <a:stretch>
            <a:fillRect/>
          </a:stretch>
        </p:blipFill>
        <p:spPr bwMode="auto">
          <a:xfrm>
            <a:off x="5220072" y="2204985"/>
            <a:ext cx="3888432" cy="381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7504" y="417825"/>
            <a:ext cx="8208912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b="1" baseline="30000" dirty="0" smtClean="0">
                <a:solidFill>
                  <a:schemeClr val="bg1"/>
                </a:solidFill>
              </a:rPr>
              <a:t>SOLUTIONS POUR L’EMPLOI</a:t>
            </a:r>
          </a:p>
          <a:p>
            <a:endParaRPr lang="fr-FR" sz="3800" b="1" baseline="30000" dirty="0" smtClean="0">
              <a:solidFill>
                <a:schemeClr val="bg1"/>
              </a:solidFill>
            </a:endParaRPr>
          </a:p>
          <a:p>
            <a:r>
              <a:rPr lang="fr-FR" sz="3800" b="1" baseline="30000" dirty="0" smtClean="0">
                <a:solidFill>
                  <a:schemeClr val="bg1"/>
                </a:solidFill>
              </a:rPr>
              <a:t> </a:t>
            </a:r>
            <a:endParaRPr lang="fr-FR" sz="38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6024" y="1124744"/>
            <a:ext cx="46440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E7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ACTEUR DE LA DIVERSITÉ       </a:t>
            </a:r>
          </a:p>
          <a:p>
            <a:pPr algn="ctr"/>
            <a:r>
              <a:rPr lang="fr-FR" sz="2000" dirty="0" smtClean="0">
                <a:solidFill>
                  <a:srgbClr val="999999"/>
                </a:solidFill>
              </a:rPr>
              <a:t>Nos solutions d’Insertion</a:t>
            </a:r>
            <a:endParaRPr lang="fr-FR" sz="2000" dirty="0">
              <a:solidFill>
                <a:srgbClr val="99999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1124744"/>
            <a:ext cx="4211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E7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COLLABORATEURS</a:t>
            </a:r>
          </a:p>
          <a:p>
            <a:pPr algn="ctr"/>
            <a:r>
              <a:rPr lang="fr-FR" sz="2000" dirty="0" smtClean="0">
                <a:solidFill>
                  <a:srgbClr val="999999"/>
                </a:solidFill>
              </a:rPr>
              <a:t>Au cœur de nos solutions</a:t>
            </a:r>
            <a:endParaRPr lang="fr-FR" sz="2000" dirty="0">
              <a:solidFill>
                <a:srgbClr val="999999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2276872"/>
            <a:ext cx="5112568" cy="1345049"/>
          </a:xfrm>
          <a:prstGeom prst="roundRect">
            <a:avLst/>
          </a:prstGeom>
          <a:ln w="19050">
            <a:solidFill>
              <a:srgbClr val="99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fr-FR" sz="1400" dirty="0" smtClean="0">
              <a:solidFill>
                <a:srgbClr val="999999"/>
              </a:solidFill>
            </a:endParaRPr>
          </a:p>
          <a:p>
            <a:endParaRPr lang="fr-FR" sz="800" b="1" dirty="0" smtClean="0">
              <a:solidFill>
                <a:srgbClr val="999999"/>
              </a:solidFill>
            </a:endParaRPr>
          </a:p>
          <a:p>
            <a:endParaRPr lang="fr-FR" sz="1700" b="1" i="1" baseline="30000" dirty="0" smtClean="0">
              <a:solidFill>
                <a:srgbClr val="FACA00"/>
              </a:solidFill>
            </a:endParaRPr>
          </a:p>
          <a:p>
            <a:endParaRPr lang="fr-FR" sz="1700" b="1" i="1" baseline="30000" dirty="0" smtClean="0">
              <a:solidFill>
                <a:srgbClr val="FACA00"/>
              </a:solidFill>
            </a:endParaRPr>
          </a:p>
          <a:p>
            <a:endParaRPr lang="fr-FR" sz="1700" b="1" i="1" baseline="30000" dirty="0" smtClean="0">
              <a:solidFill>
                <a:srgbClr val="FACA00"/>
              </a:solidFill>
            </a:endParaRPr>
          </a:p>
          <a:p>
            <a:r>
              <a:rPr lang="fr-FR" sz="1700" b="1" i="1" baseline="30000" dirty="0" smtClean="0">
                <a:solidFill>
                  <a:srgbClr val="E7C400"/>
                </a:solidFill>
              </a:rPr>
              <a:t>        Retour à l’emploi</a:t>
            </a:r>
            <a:r>
              <a:rPr lang="fr-FR" sz="1700" b="1" i="1" dirty="0" smtClean="0">
                <a:solidFill>
                  <a:srgbClr val="E7C400"/>
                </a:solidFill>
              </a:rPr>
              <a:t>          </a:t>
            </a:r>
            <a:r>
              <a:rPr lang="fr-FR" sz="1700" b="1" i="1" baseline="30000" dirty="0" smtClean="0">
                <a:solidFill>
                  <a:srgbClr val="E7C400"/>
                </a:solidFill>
              </a:rPr>
              <a:t>Clauses sociales</a:t>
            </a:r>
            <a:r>
              <a:rPr lang="fr-FR" sz="1700" b="1" i="1" dirty="0" smtClean="0">
                <a:solidFill>
                  <a:srgbClr val="E7C400"/>
                </a:solidFill>
              </a:rPr>
              <a:t>       </a:t>
            </a:r>
            <a:r>
              <a:rPr lang="fr-FR" sz="1700" b="1" i="1" baseline="30000" dirty="0" smtClean="0">
                <a:solidFill>
                  <a:srgbClr val="E7C400"/>
                </a:solidFill>
              </a:rPr>
              <a:t>Dispositifs de formation…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7504" y="4121105"/>
            <a:ext cx="5112568" cy="1396127"/>
          </a:xfrm>
          <a:prstGeom prst="roundRect">
            <a:avLst/>
          </a:prstGeom>
          <a:ln w="19050">
            <a:solidFill>
              <a:srgbClr val="99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800" b="1" i="1" dirty="0" smtClean="0">
              <a:solidFill>
                <a:srgbClr val="999999"/>
              </a:solidFill>
            </a:endParaRPr>
          </a:p>
          <a:p>
            <a:endParaRPr lang="fr-FR" sz="1700" b="1" i="1" baseline="30000" dirty="0" smtClean="0">
              <a:solidFill>
                <a:srgbClr val="FACA00"/>
              </a:solidFill>
            </a:endParaRPr>
          </a:p>
          <a:p>
            <a:endParaRPr lang="fr-FR" sz="1700" b="1" i="1" baseline="30000" dirty="0" smtClean="0">
              <a:solidFill>
                <a:srgbClr val="FACA00"/>
              </a:solidFill>
            </a:endParaRPr>
          </a:p>
          <a:p>
            <a:endParaRPr lang="fr-FR" sz="1700" b="1" i="1" baseline="30000" dirty="0" smtClean="0">
              <a:solidFill>
                <a:srgbClr val="FACA00"/>
              </a:solidFill>
            </a:endParaRPr>
          </a:p>
          <a:p>
            <a:r>
              <a:rPr lang="fr-FR" sz="1700" b="1" i="1" baseline="30000" dirty="0" smtClean="0">
                <a:solidFill>
                  <a:srgbClr val="E7C400"/>
                </a:solidFill>
              </a:rPr>
              <a:t>Diagnostic	           Recrutement</a:t>
            </a:r>
            <a:r>
              <a:rPr lang="fr-FR" sz="1700" b="1" i="1" dirty="0" smtClean="0">
                <a:solidFill>
                  <a:srgbClr val="E7C400"/>
                </a:solidFill>
              </a:rPr>
              <a:t>           </a:t>
            </a:r>
            <a:r>
              <a:rPr lang="fr-FR" sz="1700" b="1" i="1" baseline="30000" dirty="0" smtClean="0">
                <a:solidFill>
                  <a:srgbClr val="E7C400"/>
                </a:solidFill>
              </a:rPr>
              <a:t>Sensibilisation de vos collaborateurs</a:t>
            </a:r>
          </a:p>
          <a:p>
            <a:r>
              <a:rPr lang="fr-FR" sz="1700" b="1" i="1" baseline="30000" dirty="0" smtClean="0">
                <a:solidFill>
                  <a:srgbClr val="E7C400"/>
                </a:solidFill>
              </a:rPr>
              <a:t>Formation	           Etude de poste</a:t>
            </a:r>
            <a:r>
              <a:rPr lang="fr-FR" sz="1700" b="1" i="1" dirty="0" smtClean="0">
                <a:solidFill>
                  <a:srgbClr val="E7C400"/>
                </a:solidFill>
              </a:rPr>
              <a:t>         </a:t>
            </a:r>
            <a:r>
              <a:rPr lang="fr-FR" sz="1700" b="1" i="1" baseline="30000" dirty="0" smtClean="0">
                <a:solidFill>
                  <a:srgbClr val="E7C400"/>
                </a:solidFill>
              </a:rPr>
              <a:t>Accompagnement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1600" y="2348880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999999"/>
                </a:solidFill>
              </a:rPr>
              <a:t>Favoriser l’égalité des chances </a:t>
            </a:r>
          </a:p>
          <a:p>
            <a:pPr algn="ctr"/>
            <a:r>
              <a:rPr lang="fr-FR" sz="1400" b="1" dirty="0" smtClean="0">
                <a:solidFill>
                  <a:srgbClr val="999999"/>
                </a:solidFill>
              </a:rPr>
              <a:t>face à l’emploi avec un réseau mobilisé et </a:t>
            </a:r>
          </a:p>
          <a:p>
            <a:pPr algn="ctr"/>
            <a:r>
              <a:rPr lang="fr-FR" sz="1400" b="1" dirty="0" smtClean="0">
                <a:solidFill>
                  <a:srgbClr val="999999"/>
                </a:solidFill>
              </a:rPr>
              <a:t>des agences d’insertion spécialisées</a:t>
            </a:r>
            <a:r>
              <a:rPr lang="fr-FR" sz="1400" dirty="0" smtClean="0">
                <a:solidFill>
                  <a:srgbClr val="999999"/>
                </a:solidFill>
              </a:rPr>
              <a:t>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75656" y="427451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999999"/>
                </a:solidFill>
              </a:rPr>
              <a:t>Ouvrir l’accès et maintenir dans l’emploi </a:t>
            </a:r>
          </a:p>
          <a:p>
            <a:pPr algn="ctr"/>
            <a:r>
              <a:rPr lang="fr-FR" sz="1400" b="1" dirty="0" smtClean="0">
                <a:solidFill>
                  <a:srgbClr val="999999"/>
                </a:solidFill>
              </a:rPr>
              <a:t>des salariés en situation de Handicap.</a:t>
            </a:r>
          </a:p>
          <a:p>
            <a:pPr algn="ctr"/>
            <a:endParaRPr lang="fr-FR" sz="1400" dirty="0" smtClean="0">
              <a:solidFill>
                <a:srgbClr val="99999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91880" y="5867980"/>
            <a:ext cx="1702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baseline="30000" dirty="0" smtClean="0">
                <a:solidFill>
                  <a:srgbClr val="E7C400"/>
                </a:solidFill>
              </a:rPr>
              <a:t> </a:t>
            </a:r>
            <a:r>
              <a:rPr lang="fr-FR" b="1" baseline="30000" dirty="0" smtClean="0">
                <a:solidFill>
                  <a:srgbClr val="999999"/>
                </a:solidFill>
              </a:rPr>
              <a:t>Un pilotage national</a:t>
            </a:r>
            <a:endParaRPr lang="fr-FR" b="1" dirty="0">
              <a:solidFill>
                <a:srgbClr val="99999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544" y="6021288"/>
            <a:ext cx="1904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aseline="30000" dirty="0" smtClean="0">
                <a:solidFill>
                  <a:srgbClr val="E7C400"/>
                </a:solidFill>
              </a:rPr>
              <a:t> </a:t>
            </a:r>
            <a:r>
              <a:rPr lang="fr-FR" b="1" baseline="30000" dirty="0" smtClean="0">
                <a:solidFill>
                  <a:srgbClr val="999999"/>
                </a:solidFill>
              </a:rPr>
              <a:t>100 agences mobilisées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504" y="5805264"/>
            <a:ext cx="2676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aseline="30000" dirty="0" smtClean="0">
                <a:solidFill>
                  <a:srgbClr val="E7C400"/>
                </a:solidFill>
              </a:rPr>
              <a:t> </a:t>
            </a:r>
            <a:r>
              <a:rPr lang="fr-FR" b="1" baseline="30000" dirty="0" smtClean="0">
                <a:solidFill>
                  <a:srgbClr val="999999"/>
                </a:solidFill>
              </a:rPr>
              <a:t>Des experts relais au sein du réseau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95736" y="6084004"/>
            <a:ext cx="323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aseline="30000" dirty="0" smtClean="0">
                <a:solidFill>
                  <a:srgbClr val="E7C400"/>
                </a:solidFill>
              </a:rPr>
              <a:t> </a:t>
            </a:r>
            <a:r>
              <a:rPr lang="fr-FR" b="1" baseline="30000" dirty="0" smtClean="0">
                <a:solidFill>
                  <a:srgbClr val="999999"/>
                </a:solidFill>
              </a:rPr>
              <a:t>Des partenariats avec les principaux acteurs</a:t>
            </a:r>
            <a:endParaRPr lang="fr-FR" b="1" dirty="0">
              <a:solidFill>
                <a:srgbClr val="999999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754906" y="5468649"/>
            <a:ext cx="1673078" cy="408623"/>
          </a:xfrm>
          <a:prstGeom prst="wedgeRoundRectCallout">
            <a:avLst/>
          </a:prstGeom>
          <a:solidFill>
            <a:srgbClr val="999999"/>
          </a:solidFill>
          <a:ln>
            <a:solidFill>
              <a:srgbClr val="99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NOS MOYENS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Q:\Service Communication\Logo\Ser'ins\Logo_seri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474596"/>
            <a:ext cx="1296144" cy="522356"/>
          </a:xfrm>
          <a:prstGeom prst="rect">
            <a:avLst/>
          </a:prstGeom>
          <a:noFill/>
        </p:spPr>
      </p:pic>
      <p:pic>
        <p:nvPicPr>
          <p:cNvPr id="1029" name="Picture 5" descr="Q:\Service Communication\Logo\HandiLead\Logo_HandiLead_2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18671"/>
            <a:ext cx="1368152" cy="57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851</Words>
  <Application>Microsoft Office PowerPoint</Application>
  <PresentationFormat>Affichage à l'écran (4:3)</PresentationFormat>
  <Paragraphs>466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Groupe Leader  Communication Sebastien Jourdain</dc:creator>
  <cp:lastModifiedBy>tmartin</cp:lastModifiedBy>
  <cp:revision>173</cp:revision>
  <dcterms:created xsi:type="dcterms:W3CDTF">2013-09-05T12:43:25Z</dcterms:created>
  <dcterms:modified xsi:type="dcterms:W3CDTF">2014-09-11T12:22:28Z</dcterms:modified>
</cp:coreProperties>
</file>